
<file path=[Content_Types].xml><?xml version="1.0" encoding="utf-8"?>
<Types xmlns="http://schemas.openxmlformats.org/package/2006/content-types">
  <Default Extension="bin" ContentType="application/vnd.openxmlformats-officedocument.oleObject"/>
  <Default Extension="png" ContentType="image/png"/>
  <Default Extension="mp3" ContentType="audio/mpe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media/audio2.bin" ContentType="audio/unknown"/>
  <Override PartName="/ppt/media/audio3.bin" ContentType="audio/unknown"/>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44" r:id="rId2"/>
    <p:sldId id="342" r:id="rId3"/>
    <p:sldId id="340" r:id="rId4"/>
    <p:sldId id="267" r:id="rId5"/>
    <p:sldId id="265" r:id="rId6"/>
    <p:sldId id="307" r:id="rId7"/>
    <p:sldId id="271" r:id="rId8"/>
    <p:sldId id="269" r:id="rId9"/>
    <p:sldId id="270" r:id="rId10"/>
    <p:sldId id="272" r:id="rId11"/>
    <p:sldId id="273" r:id="rId12"/>
    <p:sldId id="274" r:id="rId13"/>
    <p:sldId id="275" r:id="rId14"/>
    <p:sldId id="276" r:id="rId15"/>
    <p:sldId id="322" r:id="rId16"/>
    <p:sldId id="278" r:id="rId17"/>
    <p:sldId id="277" r:id="rId18"/>
    <p:sldId id="279" r:id="rId19"/>
    <p:sldId id="280" r:id="rId20"/>
    <p:sldId id="281" r:id="rId21"/>
    <p:sldId id="321" r:id="rId22"/>
    <p:sldId id="328" r:id="rId23"/>
    <p:sldId id="329" r:id="rId24"/>
    <p:sldId id="286" r:id="rId25"/>
    <p:sldId id="332" r:id="rId26"/>
    <p:sldId id="331" r:id="rId27"/>
    <p:sldId id="311" r:id="rId28"/>
    <p:sldId id="327" r:id="rId29"/>
    <p:sldId id="330" r:id="rId30"/>
    <p:sldId id="315" r:id="rId31"/>
    <p:sldId id="316" r:id="rId32"/>
    <p:sldId id="317" r:id="rId33"/>
    <p:sldId id="333" r:id="rId34"/>
    <p:sldId id="334" r:id="rId35"/>
    <p:sldId id="335" r:id="rId36"/>
    <p:sldId id="336" r:id="rId37"/>
    <p:sldId id="337" r:id="rId38"/>
    <p:sldId id="338" r:id="rId39"/>
    <p:sldId id="339" r:id="rId40"/>
    <p:sldId id="287" r:id="rId41"/>
    <p:sldId id="320" r:id="rId42"/>
    <p:sldId id="34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5" autoAdjust="0"/>
    <p:restoredTop sz="94660"/>
  </p:normalViewPr>
  <p:slideViewPr>
    <p:cSldViewPr>
      <p:cViewPr varScale="1">
        <p:scale>
          <a:sx n="87" d="100"/>
          <a:sy n="87" d="100"/>
        </p:scale>
        <p:origin x="10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6B6DE-C2D4-47C3-8AC5-C4C5FB801583}" type="datetimeFigureOut">
              <a:rPr lang="en-US" smtClean="0"/>
              <a:t>7/29/2022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5AE2C-D823-4619-8E24-EFB12BE034B2}" type="slidenum">
              <a:rPr lang="en-US" smtClean="0"/>
              <a:t>‹#›</a:t>
            </a:fld>
            <a:endParaRPr lang="en-US"/>
          </a:p>
        </p:txBody>
      </p:sp>
    </p:spTree>
    <p:extLst>
      <p:ext uri="{BB962C8B-B14F-4D97-AF65-F5344CB8AC3E}">
        <p14:creationId xmlns:p14="http://schemas.microsoft.com/office/powerpoint/2010/main" val="47465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2258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7099F36-1A01-4547-B292-0AF004AFC57C}" type="slidenum">
              <a:rPr lang="en-US" sz="1200"/>
              <a:pPr algn="r" eaLnBrk="1" hangingPunct="1"/>
              <a:t>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426580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CC"/>
              </a:solidFill>
              <a:latin typeface="Arial"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006F7D-4380-448A-993C-666CCB45174F}" type="slidenum">
              <a:rPr lang="en-US" smtClean="0"/>
              <a:pPr eaLnBrk="1" hangingPunct="1"/>
              <a:t>21</a:t>
            </a:fld>
            <a:endParaRPr lang="en-US"/>
          </a:p>
        </p:txBody>
      </p:sp>
    </p:spTree>
    <p:extLst>
      <p:ext uri="{BB962C8B-B14F-4D97-AF65-F5344CB8AC3E}">
        <p14:creationId xmlns:p14="http://schemas.microsoft.com/office/powerpoint/2010/main" val="224705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760AFF-9223-4122-A0C2-931D849AE3F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287954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60AFF-9223-4122-A0C2-931D849AE3F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6738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60AFF-9223-4122-A0C2-931D849AE3F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237475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8DA58F-14DD-459C-85A9-0F2ADF3CA55B}" type="slidenum">
              <a:rPr lang="en-US"/>
              <a:pPr>
                <a:defRPr/>
              </a:pPr>
              <a:t>‹#›</a:t>
            </a:fld>
            <a:endParaRPr lang="en-US"/>
          </a:p>
        </p:txBody>
      </p:sp>
    </p:spTree>
    <p:extLst>
      <p:ext uri="{BB962C8B-B14F-4D97-AF65-F5344CB8AC3E}">
        <p14:creationId xmlns:p14="http://schemas.microsoft.com/office/powerpoint/2010/main" val="216821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60AFF-9223-4122-A0C2-931D849AE3F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353735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60AFF-9223-4122-A0C2-931D849AE3F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309432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760AFF-9223-4122-A0C2-931D849AE3F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257867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760AFF-9223-4122-A0C2-931D849AE3F0}"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65286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760AFF-9223-4122-A0C2-931D849AE3F0}"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32249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60AFF-9223-4122-A0C2-931D849AE3F0}"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223825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60AFF-9223-4122-A0C2-931D849AE3F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40318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60AFF-9223-4122-A0C2-931D849AE3F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10D94-D4F3-418B-87BD-00B25330047E}" type="slidenum">
              <a:rPr lang="en-US" smtClean="0"/>
              <a:t>‹#›</a:t>
            </a:fld>
            <a:endParaRPr lang="en-US"/>
          </a:p>
        </p:txBody>
      </p:sp>
    </p:spTree>
    <p:extLst>
      <p:ext uri="{BB962C8B-B14F-4D97-AF65-F5344CB8AC3E}">
        <p14:creationId xmlns:p14="http://schemas.microsoft.com/office/powerpoint/2010/main" val="44010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60AFF-9223-4122-A0C2-931D849AE3F0}" type="datetimeFigureOut">
              <a:rPr lang="en-US" smtClean="0"/>
              <a:t>7/29/2022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10D94-D4F3-418B-87BD-00B25330047E}" type="slidenum">
              <a:rPr lang="en-US" smtClean="0"/>
              <a:t>‹#›</a:t>
            </a:fld>
            <a:endParaRPr lang="en-US"/>
          </a:p>
        </p:txBody>
      </p:sp>
    </p:spTree>
    <p:extLst>
      <p:ext uri="{BB962C8B-B14F-4D97-AF65-F5344CB8AC3E}">
        <p14:creationId xmlns:p14="http://schemas.microsoft.com/office/powerpoint/2010/main" val="146474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slideLayout" Target="../slideLayouts/slideLayout7.xml"/><Relationship Id="rId7" Type="http://schemas.openxmlformats.org/officeDocument/2006/relationships/oleObject" Target="../embeddings/oleObject1.bin"/><Relationship Id="rId12" Type="http://schemas.openxmlformats.org/officeDocument/2006/relationships/image" Target="../media/image7.gif"/><Relationship Id="rId17" Type="http://schemas.openxmlformats.org/officeDocument/2006/relationships/image" Target="../media/image12.gif"/><Relationship Id="rId2" Type="http://schemas.openxmlformats.org/officeDocument/2006/relationships/audio" Target="file:///E:\2011\Thay-co-oi.wav" TargetMode="External"/><Relationship Id="rId16" Type="http://schemas.openxmlformats.org/officeDocument/2006/relationships/image" Target="../media/image11.gif"/><Relationship Id="rId1" Type="http://schemas.openxmlformats.org/officeDocument/2006/relationships/vmlDrawing" Target="../drawings/vmlDrawing1.vml"/><Relationship Id="rId6" Type="http://schemas.openxmlformats.org/officeDocument/2006/relationships/hyperlink" Target="file:///C:\Documents%20and%20Settings\user\My%20Documents\Downloads\BIEN_NHO.MID"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10.emf"/><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notesSlide" Target="../notesSlides/notesSlide1.xml"/><Relationship Id="rId9" Type="http://schemas.openxmlformats.org/officeDocument/2006/relationships/image" Target="../media/image4.gif"/><Relationship Id="rId1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4.png"/><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8400"/>
            <a:ext cx="9144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6400800" y="5791200"/>
            <a:ext cx="259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Arial Narrow" panose="020B7200000000000000" pitchFamily="34" charset="0"/>
                <a:cs typeface="Arial" panose="020B0604020202020204" pitchFamily="34" charset="0"/>
              </a:defRPr>
            </a:lvl1pPr>
            <a:lvl2pPr marL="742950" indent="-285750">
              <a:defRPr>
                <a:solidFill>
                  <a:schemeClr val="tx1"/>
                </a:solidFill>
                <a:latin typeface=".VnArial Narrow" panose="020B7200000000000000" pitchFamily="34" charset="0"/>
                <a:cs typeface="Arial" panose="020B0604020202020204" pitchFamily="34" charset="0"/>
              </a:defRPr>
            </a:lvl2pPr>
            <a:lvl3pPr marL="1143000" indent="-228600">
              <a:defRPr>
                <a:solidFill>
                  <a:schemeClr val="tx1"/>
                </a:solidFill>
                <a:latin typeface=".VnArial Narrow" panose="020B7200000000000000" pitchFamily="34" charset="0"/>
                <a:cs typeface="Arial" panose="020B0604020202020204" pitchFamily="34" charset="0"/>
              </a:defRPr>
            </a:lvl3pPr>
            <a:lvl4pPr marL="1600200" indent="-228600">
              <a:defRPr>
                <a:solidFill>
                  <a:schemeClr val="tx1"/>
                </a:solidFill>
                <a:latin typeface=".VnArial Narrow" panose="020B7200000000000000" pitchFamily="34" charset="0"/>
                <a:cs typeface="Arial" panose="020B0604020202020204" pitchFamily="34" charset="0"/>
              </a:defRPr>
            </a:lvl4pPr>
            <a:lvl5pPr marL="2057400" indent="-228600">
              <a:defRPr>
                <a:solidFill>
                  <a:schemeClr val="tx1"/>
                </a:solidFill>
                <a:latin typeface=".VnArial Narrow"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Arial Narrow"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Arial Narrow"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Arial Narrow"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Arial Narrow" panose="020B7200000000000000" pitchFamily="34" charset="0"/>
                <a:cs typeface="Arial" panose="020B0604020202020204" pitchFamily="34" charset="0"/>
              </a:defRPr>
            </a:lvl9pPr>
          </a:lstStyle>
          <a:p>
            <a:r>
              <a:rPr lang="en-US" altLang="en-US" sz="4400">
                <a:solidFill>
                  <a:srgbClr val="FF0000"/>
                </a:solidFill>
                <a:latin typeface="Times New Roman" panose="02020603050405020304" pitchFamily="18" charset="0"/>
                <a:cs typeface="Times New Roman" panose="02020603050405020304" pitchFamily="18" charset="0"/>
              </a:rPr>
              <a:t>VẬT LÍ 8</a:t>
            </a:r>
          </a:p>
        </p:txBody>
      </p:sp>
    </p:spTree>
    <p:extLst>
      <p:ext uri="{BB962C8B-B14F-4D97-AF65-F5344CB8AC3E}">
        <p14:creationId xmlns:p14="http://schemas.microsoft.com/office/powerpoint/2010/main" val="209744146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04800" y="609600"/>
            <a:ext cx="626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a:solidFill>
                  <a:srgbClr val="000099"/>
                </a:solidFill>
                <a:latin typeface="Times New Roman" pitchFamily="18" charset="0"/>
              </a:rPr>
              <a:t>I</a:t>
            </a:r>
            <a:r>
              <a:rPr lang="en-US" altLang="vi-VN" sz="2400" b="1" u="sng">
                <a:solidFill>
                  <a:srgbClr val="000099"/>
                </a:solidFill>
                <a:latin typeface="Times New Roman" pitchFamily="18" charset="0"/>
              </a:rPr>
              <a:t>. SỰ TỒN TẠI CỦA ÁP SUẤT KHÍ QUYỂN:</a:t>
            </a:r>
          </a:p>
        </p:txBody>
      </p:sp>
      <p:sp>
        <p:nvSpPr>
          <p:cNvPr id="3" name="Text Box 10"/>
          <p:cNvSpPr txBox="1">
            <a:spLocks noChangeArrowheads="1"/>
          </p:cNvSpPr>
          <p:nvPr/>
        </p:nvSpPr>
        <p:spPr bwMode="auto">
          <a:xfrm>
            <a:off x="533400" y="106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1.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1</a:t>
            </a:r>
            <a:r>
              <a:rPr lang="en-US" altLang="vi-VN" sz="2400" b="1" dirty="0">
                <a:solidFill>
                  <a:srgbClr val="000099"/>
                </a:solidFill>
                <a:latin typeface="Times New Roman" pitchFamily="18" charset="0"/>
              </a:rPr>
              <a:t>:</a:t>
            </a:r>
          </a:p>
        </p:txBody>
      </p:sp>
      <p:sp>
        <p:nvSpPr>
          <p:cNvPr id="4"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pic>
        <p:nvPicPr>
          <p:cNvPr id="5" name="Picture 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232886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981200"/>
            <a:ext cx="27860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666750" y="1447800"/>
            <a:ext cx="8782050" cy="523220"/>
          </a:xfrm>
          <a:prstGeom prst="rect">
            <a:avLst/>
          </a:prstGeom>
          <a:noFill/>
          <a:ln>
            <a:noFill/>
          </a:ln>
          <a:effectLst/>
        </p:spPr>
        <p:txBody>
          <a:bodyPr>
            <a:spAutoFit/>
          </a:bodyPr>
          <a:lstStyle/>
          <a:p>
            <a:pPr algn="just">
              <a:spcBef>
                <a:spcPct val="50000"/>
              </a:spcBef>
              <a:defRPr/>
            </a:pPr>
            <a:r>
              <a:rPr lang="en-US" sz="2800" b="1" dirty="0">
                <a:solidFill>
                  <a:srgbClr val="6600CC"/>
                </a:solidFill>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Hút</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bớt</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không</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khí</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trong</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một</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vỏ</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hộp</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sữa</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bằng</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giấy</a:t>
            </a:r>
            <a:r>
              <a:rPr lang="en-US" sz="2800" b="1" i="1" dirty="0">
                <a:effectLst>
                  <a:outerShdw blurRad="38100" dist="38100" dir="2700000" algn="tl">
                    <a:srgbClr val="C0C0C0"/>
                  </a:outerShdw>
                </a:effectLst>
                <a:latin typeface="Times New Roman" pitchFamily="18" charset="0"/>
              </a:rPr>
              <a:t> </a:t>
            </a:r>
          </a:p>
        </p:txBody>
      </p:sp>
      <p:sp>
        <p:nvSpPr>
          <p:cNvPr id="9" name="Text Box 5"/>
          <p:cNvSpPr txBox="1">
            <a:spLocks noChangeArrowheads="1"/>
          </p:cNvSpPr>
          <p:nvPr/>
        </p:nvSpPr>
        <p:spPr bwMode="auto">
          <a:xfrm>
            <a:off x="3105150" y="5105400"/>
            <a:ext cx="3981450" cy="461665"/>
          </a:xfrm>
          <a:prstGeom prst="rect">
            <a:avLst/>
          </a:prstGeom>
          <a:noFill/>
          <a:ln>
            <a:noFill/>
          </a:ln>
          <a:effectLst/>
        </p:spPr>
        <p:txBody>
          <a:bodyPr wrap="square">
            <a:spAutoFit/>
          </a:bodyPr>
          <a:lstStyle/>
          <a:p>
            <a:pPr algn="just">
              <a:spcBef>
                <a:spcPct val="50000"/>
              </a:spcBef>
              <a:defRPr/>
            </a:pPr>
            <a:r>
              <a:rPr lang="en-US" sz="2000" b="1" dirty="0">
                <a:solidFill>
                  <a:srgbClr val="6600CC"/>
                </a:solidFill>
                <a:latin typeface="Times New Roman" pitchFamily="18" charset="0"/>
              </a:rPr>
              <a:t> </a:t>
            </a:r>
            <a:r>
              <a:rPr lang="en-US" sz="2400" b="1" i="1" dirty="0" err="1">
                <a:latin typeface="Times New Roman" pitchFamily="18" charset="0"/>
              </a:rPr>
              <a:t>Hiện</a:t>
            </a:r>
            <a:r>
              <a:rPr lang="en-US" sz="2400" b="1" i="1" dirty="0">
                <a:latin typeface="Times New Roman" pitchFamily="18" charset="0"/>
              </a:rPr>
              <a:t> </a:t>
            </a:r>
            <a:r>
              <a:rPr lang="en-US" sz="2400" b="1" i="1" dirty="0" err="1">
                <a:latin typeface="Times New Roman" pitchFamily="18" charset="0"/>
              </a:rPr>
              <a:t>tượng</a:t>
            </a:r>
            <a:r>
              <a:rPr lang="en-US" sz="2400" b="1" i="1" dirty="0">
                <a:latin typeface="Times New Roman" pitchFamily="18" charset="0"/>
              </a:rPr>
              <a:t>?</a:t>
            </a:r>
          </a:p>
        </p:txBody>
      </p:sp>
      <p:sp>
        <p:nvSpPr>
          <p:cNvPr id="10" name="Rectangle 9"/>
          <p:cNvSpPr/>
          <p:nvPr/>
        </p:nvSpPr>
        <p:spPr>
          <a:xfrm>
            <a:off x="3200400" y="5486400"/>
            <a:ext cx="1611339" cy="461665"/>
          </a:xfrm>
          <a:prstGeom prst="rect">
            <a:avLst/>
          </a:prstGeom>
        </p:spPr>
        <p:txBody>
          <a:bodyPr wrap="none">
            <a:spAutoFit/>
          </a:bodyPr>
          <a:lstStyle/>
          <a:p>
            <a:pPr algn="just">
              <a:spcBef>
                <a:spcPct val="50000"/>
              </a:spcBef>
              <a:defRPr/>
            </a:pPr>
            <a:r>
              <a:rPr lang="en-US" sz="2400" b="1" i="1" dirty="0" err="1">
                <a:latin typeface="Times New Roman" pitchFamily="18" charset="0"/>
              </a:rPr>
              <a:t>Giải</a:t>
            </a:r>
            <a:r>
              <a:rPr lang="en-US" sz="2400" b="1" i="1" dirty="0">
                <a:latin typeface="Times New Roman" pitchFamily="18" charset="0"/>
              </a:rPr>
              <a:t> </a:t>
            </a:r>
            <a:r>
              <a:rPr lang="en-US" sz="2400" b="1" i="1" dirty="0" err="1">
                <a:latin typeface="Times New Roman" pitchFamily="18" charset="0"/>
              </a:rPr>
              <a:t>thích</a:t>
            </a:r>
            <a:r>
              <a:rPr lang="en-US" sz="2400" b="1" i="1" dirty="0">
                <a:latin typeface="Times New Roman" pitchFamily="18" charset="0"/>
              </a:rPr>
              <a:t>?</a:t>
            </a:r>
          </a:p>
        </p:txBody>
      </p:sp>
      <p:sp>
        <p:nvSpPr>
          <p:cNvPr id="11" name="Rectangle 10"/>
          <p:cNvSpPr/>
          <p:nvPr/>
        </p:nvSpPr>
        <p:spPr>
          <a:xfrm>
            <a:off x="3199656" y="5867400"/>
            <a:ext cx="1423788" cy="461665"/>
          </a:xfrm>
          <a:prstGeom prst="rect">
            <a:avLst/>
          </a:prstGeom>
        </p:spPr>
        <p:txBody>
          <a:bodyPr wrap="none">
            <a:spAutoFit/>
          </a:bodyPr>
          <a:lstStyle/>
          <a:p>
            <a:pPr algn="just">
              <a:spcBef>
                <a:spcPct val="50000"/>
              </a:spcBef>
              <a:defRPr/>
            </a:pPr>
            <a:r>
              <a:rPr lang="en-US" sz="2400" b="1" i="1" dirty="0" err="1">
                <a:latin typeface="Times New Roman" pitchFamily="18" charset="0"/>
              </a:rPr>
              <a:t>Kết</a:t>
            </a:r>
            <a:r>
              <a:rPr lang="en-US" sz="2400" b="1" i="1" dirty="0">
                <a:latin typeface="Times New Roman" pitchFamily="18" charset="0"/>
              </a:rPr>
              <a:t> </a:t>
            </a:r>
            <a:r>
              <a:rPr lang="en-US" sz="2400" b="1" i="1" dirty="0" err="1">
                <a:latin typeface="Times New Roman" pitchFamily="18" charset="0"/>
              </a:rPr>
              <a:t>luận</a:t>
            </a:r>
            <a:r>
              <a:rPr lang="en-US" sz="2400" b="1" i="1" dirty="0">
                <a:latin typeface="Times New Roman" pitchFamily="18" charset="0"/>
              </a:rPr>
              <a:t>?</a:t>
            </a:r>
          </a:p>
        </p:txBody>
      </p:sp>
    </p:spTree>
    <p:extLst>
      <p:ext uri="{BB962C8B-B14F-4D97-AF65-F5344CB8AC3E}">
        <p14:creationId xmlns:p14="http://schemas.microsoft.com/office/powerpoint/2010/main" val="21373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04800" y="609600"/>
            <a:ext cx="626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a:solidFill>
                  <a:srgbClr val="000099"/>
                </a:solidFill>
                <a:latin typeface="Times New Roman" pitchFamily="18" charset="0"/>
              </a:rPr>
              <a:t>I</a:t>
            </a:r>
            <a:r>
              <a:rPr lang="en-US" altLang="vi-VN" sz="2400" b="1" u="sng">
                <a:solidFill>
                  <a:srgbClr val="000099"/>
                </a:solidFill>
                <a:latin typeface="Times New Roman" pitchFamily="18" charset="0"/>
              </a:rPr>
              <a:t>. SỰ TỒN TẠI CỦA ÁP SUẤT KHÍ QUYỂN:</a:t>
            </a:r>
          </a:p>
        </p:txBody>
      </p:sp>
      <p:sp>
        <p:nvSpPr>
          <p:cNvPr id="3" name="Text Box 10"/>
          <p:cNvSpPr txBox="1">
            <a:spLocks noChangeArrowheads="1"/>
          </p:cNvSpPr>
          <p:nvPr/>
        </p:nvSpPr>
        <p:spPr bwMode="auto">
          <a:xfrm>
            <a:off x="533400" y="106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1.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1</a:t>
            </a:r>
            <a:r>
              <a:rPr lang="en-US" altLang="vi-VN" sz="2400" b="1" dirty="0">
                <a:solidFill>
                  <a:srgbClr val="000099"/>
                </a:solidFill>
                <a:latin typeface="Times New Roman" pitchFamily="18" charset="0"/>
              </a:rPr>
              <a:t>:</a:t>
            </a:r>
          </a:p>
        </p:txBody>
      </p:sp>
      <p:sp>
        <p:nvSpPr>
          <p:cNvPr id="4"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pic>
        <p:nvPicPr>
          <p:cNvPr id="5" name="Picture 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337" y="1981200"/>
            <a:ext cx="23288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2" y="1981200"/>
            <a:ext cx="27860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666750" y="1447800"/>
            <a:ext cx="8782050" cy="523220"/>
          </a:xfrm>
          <a:prstGeom prst="rect">
            <a:avLst/>
          </a:prstGeom>
          <a:noFill/>
          <a:ln>
            <a:noFill/>
          </a:ln>
          <a:effectLst/>
        </p:spPr>
        <p:txBody>
          <a:bodyPr>
            <a:spAutoFit/>
          </a:bodyPr>
          <a:lstStyle/>
          <a:p>
            <a:pPr algn="just">
              <a:spcBef>
                <a:spcPct val="50000"/>
              </a:spcBef>
              <a:defRPr/>
            </a:pPr>
            <a:r>
              <a:rPr lang="en-US" sz="2800" b="1" dirty="0">
                <a:solidFill>
                  <a:srgbClr val="6600CC"/>
                </a:solidFill>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Hút</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bớt</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không</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khí</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trong</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một</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vỏ</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hộp</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sữa</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bằng</a:t>
            </a:r>
            <a:r>
              <a:rPr lang="en-US" sz="2800" b="1" i="1" dirty="0">
                <a:effectLst>
                  <a:outerShdw blurRad="38100" dist="38100" dir="2700000" algn="tl">
                    <a:srgbClr val="C0C0C0"/>
                  </a:outerShdw>
                </a:effectLst>
                <a:latin typeface="Times New Roman" pitchFamily="18" charset="0"/>
              </a:rPr>
              <a:t> </a:t>
            </a:r>
            <a:r>
              <a:rPr lang="en-US" sz="2800" b="1" i="1" dirty="0" err="1">
                <a:effectLst>
                  <a:outerShdw blurRad="38100" dist="38100" dir="2700000" algn="tl">
                    <a:srgbClr val="C0C0C0"/>
                  </a:outerShdw>
                </a:effectLst>
                <a:latin typeface="Times New Roman" pitchFamily="18" charset="0"/>
              </a:rPr>
              <a:t>giấy</a:t>
            </a:r>
            <a:r>
              <a:rPr lang="en-US" sz="2800" b="1" i="1" dirty="0">
                <a:effectLst>
                  <a:outerShdw blurRad="38100" dist="38100" dir="2700000" algn="tl">
                    <a:srgbClr val="C0C0C0"/>
                  </a:outerShdw>
                </a:effectLst>
                <a:latin typeface="Times New Roman" pitchFamily="18" charset="0"/>
              </a:rPr>
              <a:t> </a:t>
            </a:r>
          </a:p>
        </p:txBody>
      </p:sp>
      <p:sp>
        <p:nvSpPr>
          <p:cNvPr id="12" name="TextBox 11"/>
          <p:cNvSpPr txBox="1">
            <a:spLocks noChangeArrowheads="1"/>
          </p:cNvSpPr>
          <p:nvPr/>
        </p:nvSpPr>
        <p:spPr bwMode="auto">
          <a:xfrm>
            <a:off x="914400" y="3907947"/>
            <a:ext cx="7000875"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5000"/>
              </a:lnSpc>
            </a:pPr>
            <a:r>
              <a:rPr lang="nl-NL" sz="2800" dirty="0">
                <a:solidFill>
                  <a:srgbClr val="FF0000"/>
                </a:solidFill>
                <a:latin typeface="Times New Roman" pitchFamily="18" charset="0"/>
                <a:cs typeface="Times New Roman" pitchFamily="18" charset="0"/>
              </a:rPr>
              <a:t>Hiện tượng</a:t>
            </a:r>
            <a:r>
              <a:rPr lang="nl-NL" sz="2800" dirty="0">
                <a:latin typeface="Times New Roman" pitchFamily="18" charset="0"/>
                <a:cs typeface="Times New Roman" pitchFamily="18" charset="0"/>
              </a:rPr>
              <a:t>: Vỏ hộp bị bẹp theo nhiều phía</a:t>
            </a:r>
            <a:endParaRPr lang="en-US" sz="2800" dirty="0">
              <a:latin typeface="Times New Roman" pitchFamily="18" charset="0"/>
              <a:ea typeface="Calibri" pitchFamily="34" charset="0"/>
              <a:cs typeface="Times New Roman" pitchFamily="18" charset="0"/>
            </a:endParaRPr>
          </a:p>
        </p:txBody>
      </p:sp>
      <p:sp>
        <p:nvSpPr>
          <p:cNvPr id="13" name="TextBox 12"/>
          <p:cNvSpPr txBox="1">
            <a:spLocks noChangeArrowheads="1"/>
          </p:cNvSpPr>
          <p:nvPr/>
        </p:nvSpPr>
        <p:spPr bwMode="auto">
          <a:xfrm>
            <a:off x="838200" y="4648200"/>
            <a:ext cx="7696200"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5000"/>
              </a:lnSpc>
            </a:pPr>
            <a:r>
              <a:rPr lang="nl-NL" sz="2800" dirty="0">
                <a:solidFill>
                  <a:srgbClr val="FF0000"/>
                </a:solidFill>
                <a:latin typeface="Times New Roman" pitchFamily="18" charset="0"/>
                <a:cs typeface="Times New Roman" pitchFamily="18" charset="0"/>
              </a:rPr>
              <a:t>Giải thích</a:t>
            </a:r>
            <a:r>
              <a:rPr lang="nl-NL" sz="2800" dirty="0">
                <a:latin typeface="Times New Roman" pitchFamily="18" charset="0"/>
                <a:cs typeface="Times New Roman" pitchFamily="18" charset="0"/>
              </a:rPr>
              <a:t>: Áp suất khí quyển ở ngoài lớn hơn áp suất khí trong hộp</a:t>
            </a:r>
            <a:endParaRPr lang="en-US" sz="2800" dirty="0">
              <a:latin typeface="Times New Roman" pitchFamily="18" charset="0"/>
              <a:ea typeface="Calibri" pitchFamily="34" charset="0"/>
              <a:cs typeface="Times New Roman" pitchFamily="18" charset="0"/>
            </a:endParaRPr>
          </a:p>
        </p:txBody>
      </p:sp>
      <p:sp>
        <p:nvSpPr>
          <p:cNvPr id="14" name="TextBox 13"/>
          <p:cNvSpPr txBox="1">
            <a:spLocks noChangeArrowheads="1"/>
          </p:cNvSpPr>
          <p:nvPr/>
        </p:nvSpPr>
        <p:spPr bwMode="auto">
          <a:xfrm>
            <a:off x="838200" y="5622226"/>
            <a:ext cx="7696200"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5000"/>
              </a:lnSpc>
            </a:pPr>
            <a:r>
              <a:rPr lang="nl-NL" sz="2800" dirty="0">
                <a:solidFill>
                  <a:srgbClr val="FF0000"/>
                </a:solidFill>
                <a:latin typeface="Times New Roman" pitchFamily="18" charset="0"/>
                <a:cs typeface="Times New Roman" pitchFamily="18" charset="0"/>
              </a:rPr>
              <a:t>Kết luận</a:t>
            </a:r>
            <a:r>
              <a:rPr lang="nl-NL" sz="2800" dirty="0">
                <a:latin typeface="Times New Roman" pitchFamily="18" charset="0"/>
                <a:cs typeface="Times New Roman" pitchFamily="18" charset="0"/>
              </a:rPr>
              <a:t>: Hộp sữa chịu tác dụng của áp suất khí quyển theo mọi phương.</a:t>
            </a:r>
            <a:endParaRPr lang="en-US" sz="28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05587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6"/>
          <p:cNvSpPr txBox="1">
            <a:spLocks noChangeArrowheads="1"/>
          </p:cNvSpPr>
          <p:nvPr/>
        </p:nvSpPr>
        <p:spPr bwMode="auto">
          <a:xfrm>
            <a:off x="76200" y="609600"/>
            <a:ext cx="6249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dirty="0">
                <a:solidFill>
                  <a:srgbClr val="000099"/>
                </a:solidFill>
                <a:latin typeface="Times New Roman" pitchFamily="18" charset="0"/>
              </a:rPr>
              <a:t>I</a:t>
            </a:r>
            <a:r>
              <a:rPr lang="en-US" altLang="vi-VN" sz="2400" b="1" u="sng" dirty="0">
                <a:solidFill>
                  <a:srgbClr val="000099"/>
                </a:solidFill>
                <a:latin typeface="Times New Roman" pitchFamily="18" charset="0"/>
              </a:rPr>
              <a:t>. SỰ TỒN TẠI CỦA ÁP SUẤT KHÍ QUYỂN:</a:t>
            </a:r>
          </a:p>
        </p:txBody>
      </p:sp>
      <p:sp>
        <p:nvSpPr>
          <p:cNvPr id="9222" name="Text Box 7"/>
          <p:cNvSpPr txBox="1">
            <a:spLocks noChangeArrowheads="1"/>
          </p:cNvSpPr>
          <p:nvPr/>
        </p:nvSpPr>
        <p:spPr bwMode="auto">
          <a:xfrm>
            <a:off x="304800" y="106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u="sng" dirty="0">
                <a:solidFill>
                  <a:srgbClr val="000099"/>
                </a:solidFill>
                <a:latin typeface="Times New Roman" pitchFamily="18" charset="0"/>
              </a:rPr>
              <a:t>1.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1</a:t>
            </a:r>
            <a:r>
              <a:rPr lang="en-US" altLang="vi-VN" sz="2400" b="1" dirty="0">
                <a:solidFill>
                  <a:srgbClr val="000099"/>
                </a:solidFill>
                <a:latin typeface="Times New Roman" pitchFamily="18" charset="0"/>
              </a:rPr>
              <a:t>:</a:t>
            </a:r>
          </a:p>
        </p:txBody>
      </p:sp>
      <p:sp>
        <p:nvSpPr>
          <p:cNvPr id="9223" name="Text Box 8"/>
          <p:cNvSpPr txBox="1">
            <a:spLocks noChangeArrowheads="1"/>
          </p:cNvSpPr>
          <p:nvPr/>
        </p:nvSpPr>
        <p:spPr bwMode="auto">
          <a:xfrm>
            <a:off x="228600" y="1600200"/>
            <a:ext cx="270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a:solidFill>
                  <a:srgbClr val="000099"/>
                </a:solidFill>
                <a:latin typeface="Times New Roman" pitchFamily="18" charset="0"/>
              </a:rPr>
              <a:t> 2. </a:t>
            </a:r>
            <a:r>
              <a:rPr lang="en-US" altLang="vi-VN" sz="2400" b="1" u="sng">
                <a:solidFill>
                  <a:srgbClr val="000099"/>
                </a:solidFill>
                <a:latin typeface="Times New Roman" pitchFamily="18" charset="0"/>
              </a:rPr>
              <a:t>Thí nghiệm 2</a:t>
            </a:r>
            <a:r>
              <a:rPr lang="en-US" altLang="vi-VN" sz="2400" b="1">
                <a:solidFill>
                  <a:srgbClr val="000099"/>
                </a:solidFill>
                <a:latin typeface="Times New Roman" pitchFamily="18" charset="0"/>
              </a:rPr>
              <a:t>:</a:t>
            </a:r>
          </a:p>
        </p:txBody>
      </p:sp>
      <p:sp>
        <p:nvSpPr>
          <p:cNvPr id="21"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pic>
        <p:nvPicPr>
          <p:cNvPr id="2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188912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1828800"/>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p:cNvGrpSpPr>
            <a:grpSpLocks/>
          </p:cNvGrpSpPr>
          <p:nvPr/>
        </p:nvGrpSpPr>
        <p:grpSpPr bwMode="auto">
          <a:xfrm>
            <a:off x="7061200" y="4953000"/>
            <a:ext cx="1066800" cy="1676400"/>
            <a:chOff x="3648" y="2880"/>
            <a:chExt cx="672" cy="1056"/>
          </a:xfrm>
        </p:grpSpPr>
        <p:sp>
          <p:nvSpPr>
            <p:cNvPr id="9234" name="AutoShape 32"/>
            <p:cNvSpPr>
              <a:spLocks noChangeArrowheads="1"/>
            </p:cNvSpPr>
            <p:nvPr/>
          </p:nvSpPr>
          <p:spPr bwMode="auto">
            <a:xfrm>
              <a:off x="3648" y="3216"/>
              <a:ext cx="672" cy="720"/>
            </a:xfrm>
            <a:prstGeom prst="can">
              <a:avLst>
                <a:gd name="adj" fmla="val 26786"/>
              </a:avLst>
            </a:prstGeom>
            <a:solidFill>
              <a:srgbClr val="00FFFF">
                <a:alpha val="38823"/>
              </a:srgbClr>
            </a:solidFill>
            <a:ln w="9525">
              <a:solidFill>
                <a:srgbClr val="000000"/>
              </a:solidFill>
              <a:round/>
              <a:headEnd/>
              <a:tailEnd/>
            </a:ln>
          </p:spPr>
          <p:txBody>
            <a:bodyPr wrap="none" anchor="ctr"/>
            <a:lstStyle/>
            <a:p>
              <a:endParaRPr lang="vi-VN" altLang="vi-VN"/>
            </a:p>
          </p:txBody>
        </p:sp>
        <p:sp>
          <p:nvSpPr>
            <p:cNvPr id="9235" name="AutoShape 33"/>
            <p:cNvSpPr>
              <a:spLocks noChangeArrowheads="1"/>
            </p:cNvSpPr>
            <p:nvPr/>
          </p:nvSpPr>
          <p:spPr bwMode="auto">
            <a:xfrm>
              <a:off x="3648" y="2880"/>
              <a:ext cx="672" cy="1056"/>
            </a:xfrm>
            <a:prstGeom prst="can">
              <a:avLst>
                <a:gd name="adj" fmla="val 39286"/>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vi-VN"/>
            </a:p>
          </p:txBody>
        </p:sp>
      </p:grpSp>
      <p:sp>
        <p:nvSpPr>
          <p:cNvPr id="30" name="Line 34"/>
          <p:cNvSpPr>
            <a:spLocks noChangeShapeType="1"/>
          </p:cNvSpPr>
          <p:nvPr/>
        </p:nvSpPr>
        <p:spPr bwMode="auto">
          <a:xfrm flipV="1">
            <a:off x="7518400" y="4051300"/>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35"/>
          <p:cNvSpPr>
            <a:spLocks noChangeShapeType="1"/>
          </p:cNvSpPr>
          <p:nvPr/>
        </p:nvSpPr>
        <p:spPr bwMode="auto">
          <a:xfrm flipV="1">
            <a:off x="7594600" y="4051300"/>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36"/>
          <p:cNvSpPr>
            <a:spLocks noChangeShapeType="1"/>
          </p:cNvSpPr>
          <p:nvPr/>
        </p:nvSpPr>
        <p:spPr bwMode="auto">
          <a:xfrm>
            <a:off x="7594600" y="3746500"/>
            <a:ext cx="0" cy="228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304800" y="1981200"/>
            <a:ext cx="7010400" cy="2074414"/>
          </a:xfrm>
          <a:prstGeom prst="rect">
            <a:avLst/>
          </a:prstGeom>
        </p:spPr>
        <p:txBody>
          <a:bodyPr wrap="square">
            <a:spAutoFit/>
          </a:bodyPr>
          <a:lstStyle/>
          <a:p>
            <a:pPr lvl="0" fontAlgn="base">
              <a:lnSpc>
                <a:spcPct val="115000"/>
              </a:lnSpc>
              <a:spcBef>
                <a:spcPct val="0"/>
              </a:spcBef>
              <a:spcAft>
                <a:spcPct val="0"/>
              </a:spcAft>
            </a:pPr>
            <a:r>
              <a:rPr lang="nl-NL" sz="2800" b="1" i="1" dirty="0">
                <a:effectLst>
                  <a:outerShdw blurRad="38100" dist="38100" dir="2700000" algn="tl">
                    <a:srgbClr val="000000">
                      <a:alpha val="43137"/>
                    </a:srgbClr>
                  </a:outerShdw>
                </a:effectLst>
                <a:latin typeface="Times New Roman" pitchFamily="18" charset="0"/>
                <a:cs typeface="Times New Roman" pitchFamily="18" charset="0"/>
              </a:rPr>
              <a:t>Cắm một ống thủy tinh ngập trong nước, lấy ngón tay bịt kín đầu trên và kéo ống ra khỏi nước</a:t>
            </a:r>
            <a:r>
              <a:rPr lang="nl-NL" sz="2800" dirty="0">
                <a:latin typeface="Times New Roman" pitchFamily="18" charset="0"/>
                <a:cs typeface="Times New Roman" pitchFamily="18" charset="0"/>
              </a:rPr>
              <a:t> </a:t>
            </a:r>
          </a:p>
          <a:p>
            <a:pPr lvl="0" algn="ctr" fontAlgn="base">
              <a:lnSpc>
                <a:spcPct val="115000"/>
              </a:lnSpc>
              <a:spcBef>
                <a:spcPct val="0"/>
              </a:spcBef>
              <a:spcAft>
                <a:spcPct val="0"/>
              </a:spcAft>
            </a:pPr>
            <a:r>
              <a:rPr lang="nl-NL" sz="2800" b="1" dirty="0">
                <a:effectLst>
                  <a:outerShdw blurRad="38100" dist="38100" dir="2700000" algn="tl">
                    <a:srgbClr val="000000">
                      <a:alpha val="43137"/>
                    </a:srgbClr>
                  </a:outerShdw>
                </a:effectLst>
                <a:latin typeface="Times New Roman" pitchFamily="18" charset="0"/>
                <a:cs typeface="Times New Roman" pitchFamily="18" charset="0"/>
              </a:rPr>
              <a:t>Sau đó bỏ ngón tay bịt đầu trên của ống</a:t>
            </a:r>
            <a:endParaRPr lang="en-US" sz="2800" b="1" i="1" dirty="0">
              <a:effectLst>
                <a:outerShdw blurRad="38100" dist="38100" dir="2700000" algn="tl">
                  <a:srgbClr val="000000">
                    <a:alpha val="43137"/>
                  </a:srgbClr>
                </a:outerShdw>
              </a:effectLst>
              <a:latin typeface="Times New Roman" pitchFamily="18" charset="0"/>
              <a:cs typeface="Calibri" pitchFamily="34" charset="0"/>
            </a:endParaRPr>
          </a:p>
        </p:txBody>
      </p:sp>
      <p:sp>
        <p:nvSpPr>
          <p:cNvPr id="27" name="Text Box 5"/>
          <p:cNvSpPr txBox="1">
            <a:spLocks noChangeArrowheads="1"/>
          </p:cNvSpPr>
          <p:nvPr/>
        </p:nvSpPr>
        <p:spPr bwMode="auto">
          <a:xfrm>
            <a:off x="1447800" y="4114800"/>
            <a:ext cx="5600700" cy="646331"/>
          </a:xfrm>
          <a:prstGeom prst="rect">
            <a:avLst/>
          </a:prstGeom>
          <a:noFill/>
          <a:ln>
            <a:noFill/>
          </a:ln>
          <a:effectLst/>
        </p:spPr>
        <p:txBody>
          <a:bodyPr wrap="square">
            <a:spAutoFit/>
          </a:bodyPr>
          <a:lstStyle/>
          <a:p>
            <a:pPr algn="just">
              <a:spcBef>
                <a:spcPct val="50000"/>
              </a:spcBef>
              <a:defRPr/>
            </a:pPr>
            <a:r>
              <a:rPr lang="en-US" sz="3600" b="1" dirty="0">
                <a:solidFill>
                  <a:srgbClr val="6600CC"/>
                </a:solidFill>
                <a:effectLst>
                  <a:outerShdw blurRad="38100" dist="38100" dir="2700000" algn="tl">
                    <a:srgbClr val="C0C0C0"/>
                  </a:outerShdw>
                </a:effectLst>
                <a:latin typeface="Times New Roman" pitchFamily="18" charset="0"/>
              </a:rPr>
              <a:t>THẢO LUẬN NHÓM:</a:t>
            </a:r>
            <a:endParaRPr lang="en-US" sz="3600" b="1" i="1" dirty="0">
              <a:effectLst>
                <a:outerShdw blurRad="38100" dist="38100" dir="2700000" algn="tl">
                  <a:srgbClr val="C0C0C0"/>
                </a:outerShdw>
              </a:effectLst>
              <a:latin typeface="Times New Roman" pitchFamily="18" charset="0"/>
            </a:endParaRPr>
          </a:p>
        </p:txBody>
      </p:sp>
      <p:sp>
        <p:nvSpPr>
          <p:cNvPr id="28" name="Text Box 5"/>
          <p:cNvSpPr txBox="1">
            <a:spLocks noChangeArrowheads="1"/>
          </p:cNvSpPr>
          <p:nvPr/>
        </p:nvSpPr>
        <p:spPr bwMode="auto">
          <a:xfrm>
            <a:off x="838200" y="4572000"/>
            <a:ext cx="5676900" cy="830997"/>
          </a:xfrm>
          <a:prstGeom prst="rect">
            <a:avLst/>
          </a:prstGeom>
          <a:noFill/>
          <a:ln>
            <a:noFill/>
          </a:ln>
          <a:effectLst/>
        </p:spPr>
        <p:txBody>
          <a:bodyPr wrap="square">
            <a:spAutoFit/>
          </a:bodyPr>
          <a:lstStyle/>
          <a:p>
            <a:r>
              <a:rPr lang="en-US" sz="2000" b="1" dirty="0">
                <a:solidFill>
                  <a:srgbClr val="6600CC"/>
                </a:solidFill>
                <a:latin typeface="Times New Roman" pitchFamily="18" charset="0"/>
              </a:rPr>
              <a:t> </a:t>
            </a:r>
            <a:r>
              <a:rPr lang="nl-NL" sz="2400" dirty="0">
                <a:solidFill>
                  <a:srgbClr val="FF0000"/>
                </a:solidFill>
                <a:latin typeface="Times New Roman" pitchFamily="18" charset="0"/>
                <a:cs typeface="Times New Roman" pitchFamily="18" charset="0"/>
              </a:rPr>
              <a:t>Hiện tượng ban đầu?</a:t>
            </a:r>
          </a:p>
          <a:p>
            <a:r>
              <a:rPr lang="vi-VN" sz="2400" dirty="0">
                <a:solidFill>
                  <a:srgbClr val="FF0000"/>
                </a:solidFill>
                <a:latin typeface="Times New Roman" pitchFamily="18" charset="0"/>
                <a:cs typeface="Times New Roman" pitchFamily="18" charset="0"/>
              </a:rPr>
              <a:t> </a:t>
            </a:r>
            <a:r>
              <a:rPr lang="nl-NL" sz="2400" dirty="0">
                <a:solidFill>
                  <a:srgbClr val="FF0000"/>
                </a:solidFill>
                <a:latin typeface="Times New Roman" pitchFamily="18" charset="0"/>
                <a:cs typeface="Times New Roman" pitchFamily="18" charset="0"/>
              </a:rPr>
              <a:t>Giải thích</a:t>
            </a:r>
            <a:r>
              <a:rPr lang="nl-NL" sz="2400" dirty="0">
                <a:latin typeface="Times New Roman" pitchFamily="18" charset="0"/>
                <a:cs typeface="Times New Roman" pitchFamily="18" charset="0"/>
              </a:rPr>
              <a:t>?</a:t>
            </a:r>
            <a:endParaRPr lang="en-US" sz="2400" b="1" i="1" dirty="0">
              <a:latin typeface="Times New Roman" pitchFamily="18" charset="0"/>
            </a:endParaRPr>
          </a:p>
        </p:txBody>
      </p:sp>
      <p:sp>
        <p:nvSpPr>
          <p:cNvPr id="19" name="Text Box 5"/>
          <p:cNvSpPr txBox="1">
            <a:spLocks noChangeArrowheads="1"/>
          </p:cNvSpPr>
          <p:nvPr/>
        </p:nvSpPr>
        <p:spPr bwMode="auto">
          <a:xfrm>
            <a:off x="685800" y="5560313"/>
            <a:ext cx="5829300" cy="830997"/>
          </a:xfrm>
          <a:prstGeom prst="rect">
            <a:avLst/>
          </a:prstGeom>
          <a:noFill/>
          <a:ln>
            <a:noFill/>
          </a:ln>
          <a:effectLst/>
        </p:spPr>
        <p:txBody>
          <a:bodyPr wrap="square">
            <a:spAutoFit/>
          </a:bodyPr>
          <a:lstStyle/>
          <a:p>
            <a:r>
              <a:rPr lang="en-US" sz="2000" b="1" dirty="0">
                <a:solidFill>
                  <a:srgbClr val="6600CC"/>
                </a:solidFill>
                <a:latin typeface="Times New Roman" pitchFamily="18" charset="0"/>
              </a:rPr>
              <a:t>   </a:t>
            </a:r>
            <a:r>
              <a:rPr lang="nl-NL" sz="2400" dirty="0">
                <a:solidFill>
                  <a:srgbClr val="FF0000"/>
                </a:solidFill>
                <a:latin typeface="Times New Roman" pitchFamily="18" charset="0"/>
                <a:cs typeface="Times New Roman" pitchFamily="18" charset="0"/>
              </a:rPr>
              <a:t>Hiện tượng sau khi bỏ ngón tay bịt đầu ống?</a:t>
            </a:r>
          </a:p>
          <a:p>
            <a:r>
              <a:rPr lang="nl-NL"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 </a:t>
            </a:r>
            <a:r>
              <a:rPr lang="nl-NL" sz="2400" dirty="0">
                <a:solidFill>
                  <a:srgbClr val="FF0000"/>
                </a:solidFill>
                <a:latin typeface="Times New Roman" pitchFamily="18" charset="0"/>
                <a:cs typeface="Times New Roman" pitchFamily="18" charset="0"/>
              </a:rPr>
              <a:t>Giải thích</a:t>
            </a:r>
            <a:r>
              <a:rPr lang="nl-NL" sz="2400" dirty="0">
                <a:latin typeface="Times New Roman" pitchFamily="18" charset="0"/>
                <a:cs typeface="Times New Roman" pitchFamily="18" charset="0"/>
              </a:rPr>
              <a:t>?</a:t>
            </a:r>
            <a:endParaRPr lang="en-US" sz="2400" b="1" i="1" dirty="0">
              <a:latin typeface="Times New Roman" pitchFamily="18" charset="0"/>
            </a:endParaRPr>
          </a:p>
        </p:txBody>
      </p:sp>
    </p:spTree>
    <p:extLst>
      <p:ext uri="{BB962C8B-B14F-4D97-AF65-F5344CB8AC3E}">
        <p14:creationId xmlns:p14="http://schemas.microsoft.com/office/powerpoint/2010/main" val="3710762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6"/>
          <p:cNvSpPr txBox="1">
            <a:spLocks noChangeArrowheads="1"/>
          </p:cNvSpPr>
          <p:nvPr/>
        </p:nvSpPr>
        <p:spPr bwMode="auto">
          <a:xfrm>
            <a:off x="76200" y="609600"/>
            <a:ext cx="63487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dirty="0">
                <a:solidFill>
                  <a:srgbClr val="FF0000"/>
                </a:solidFill>
                <a:latin typeface="Times New Roman" pitchFamily="18" charset="0"/>
              </a:rPr>
              <a:t>I</a:t>
            </a:r>
            <a:r>
              <a:rPr lang="en-US" altLang="vi-VN" sz="2400" b="1" u="sng" dirty="0">
                <a:solidFill>
                  <a:srgbClr val="FF0000"/>
                </a:solidFill>
                <a:latin typeface="Times New Roman" pitchFamily="18" charset="0"/>
              </a:rPr>
              <a:t>.  SỰ TỒN TẠI CỦA ÁP SUẤT KHÍ QUYỂN:</a:t>
            </a:r>
          </a:p>
        </p:txBody>
      </p:sp>
      <p:sp>
        <p:nvSpPr>
          <p:cNvPr id="9222" name="Text Box 7"/>
          <p:cNvSpPr txBox="1">
            <a:spLocks noChangeArrowheads="1"/>
          </p:cNvSpPr>
          <p:nvPr/>
        </p:nvSpPr>
        <p:spPr bwMode="auto">
          <a:xfrm>
            <a:off x="304800" y="106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u="sng" dirty="0">
                <a:solidFill>
                  <a:srgbClr val="000099"/>
                </a:solidFill>
                <a:latin typeface="Times New Roman" pitchFamily="18" charset="0"/>
              </a:rPr>
              <a:t>1.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1</a:t>
            </a:r>
            <a:r>
              <a:rPr lang="en-US" altLang="vi-VN" sz="2400" b="1" dirty="0">
                <a:solidFill>
                  <a:srgbClr val="000099"/>
                </a:solidFill>
                <a:latin typeface="Times New Roman" pitchFamily="18" charset="0"/>
              </a:rPr>
              <a:t>:</a:t>
            </a:r>
          </a:p>
        </p:txBody>
      </p:sp>
      <p:sp>
        <p:nvSpPr>
          <p:cNvPr id="9223" name="Text Box 8"/>
          <p:cNvSpPr txBox="1">
            <a:spLocks noChangeArrowheads="1"/>
          </p:cNvSpPr>
          <p:nvPr/>
        </p:nvSpPr>
        <p:spPr bwMode="auto">
          <a:xfrm>
            <a:off x="228600" y="1600200"/>
            <a:ext cx="270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a:solidFill>
                  <a:srgbClr val="000099"/>
                </a:solidFill>
                <a:latin typeface="Times New Roman" pitchFamily="18" charset="0"/>
              </a:rPr>
              <a:t> 2. </a:t>
            </a:r>
            <a:r>
              <a:rPr lang="en-US" altLang="vi-VN" sz="2400" b="1" u="sng">
                <a:solidFill>
                  <a:srgbClr val="000099"/>
                </a:solidFill>
                <a:latin typeface="Times New Roman" pitchFamily="18" charset="0"/>
              </a:rPr>
              <a:t>Thí nghiệm 2</a:t>
            </a:r>
            <a:r>
              <a:rPr lang="en-US" altLang="vi-VN" sz="2400" b="1">
                <a:solidFill>
                  <a:srgbClr val="000099"/>
                </a:solidFill>
                <a:latin typeface="Times New Roman" pitchFamily="18" charset="0"/>
              </a:rPr>
              <a:t>:</a:t>
            </a:r>
          </a:p>
        </p:txBody>
      </p:sp>
      <p:sp>
        <p:nvSpPr>
          <p:cNvPr id="21"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solidFill>
                  <a:srgbClr val="FF0000"/>
                </a:soli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solidFill>
                  <a:srgbClr val="FF0000"/>
                </a:solidFill>
                <a:effectLst>
                  <a:outerShdw dist="35921" dir="2700000" algn="ctr" rotWithShape="0">
                    <a:srgbClr val="C0C0C0">
                      <a:alpha val="80000"/>
                    </a:srgbClr>
                  </a:outerShdw>
                </a:effectLst>
                <a:latin typeface="+mj-lt"/>
                <a:cs typeface="Times New Roman"/>
              </a:rPr>
              <a:t> 9</a:t>
            </a:r>
            <a:r>
              <a:rPr lang="en-US" sz="3600" b="1" kern="10" dirty="0">
                <a:ln w="9525">
                  <a:solidFill>
                    <a:schemeClr val="tx1"/>
                  </a:solidFill>
                  <a:round/>
                  <a:headEnd/>
                  <a:tailEnd/>
                </a:ln>
                <a:solidFill>
                  <a:srgbClr val="FF0000"/>
                </a:soli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p:txBody>
      </p:sp>
      <p:pic>
        <p:nvPicPr>
          <p:cNvPr id="2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188912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1905000"/>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p:cNvGrpSpPr>
            <a:grpSpLocks/>
          </p:cNvGrpSpPr>
          <p:nvPr/>
        </p:nvGrpSpPr>
        <p:grpSpPr bwMode="auto">
          <a:xfrm>
            <a:off x="7061200" y="4953000"/>
            <a:ext cx="1066800" cy="1676400"/>
            <a:chOff x="3648" y="2880"/>
            <a:chExt cx="672" cy="1056"/>
          </a:xfrm>
        </p:grpSpPr>
        <p:sp>
          <p:nvSpPr>
            <p:cNvPr id="9234" name="AutoShape 32"/>
            <p:cNvSpPr>
              <a:spLocks noChangeArrowheads="1"/>
            </p:cNvSpPr>
            <p:nvPr/>
          </p:nvSpPr>
          <p:spPr bwMode="auto">
            <a:xfrm>
              <a:off x="3648" y="3216"/>
              <a:ext cx="672" cy="720"/>
            </a:xfrm>
            <a:prstGeom prst="can">
              <a:avLst>
                <a:gd name="adj" fmla="val 26786"/>
              </a:avLst>
            </a:prstGeom>
            <a:solidFill>
              <a:srgbClr val="00FFFF">
                <a:alpha val="38823"/>
              </a:srgbClr>
            </a:solidFill>
            <a:ln w="9525">
              <a:solidFill>
                <a:srgbClr val="000000"/>
              </a:solidFill>
              <a:round/>
              <a:headEnd/>
              <a:tailEnd/>
            </a:ln>
          </p:spPr>
          <p:txBody>
            <a:bodyPr wrap="none" anchor="ctr"/>
            <a:lstStyle/>
            <a:p>
              <a:endParaRPr lang="vi-VN" altLang="vi-VN"/>
            </a:p>
          </p:txBody>
        </p:sp>
        <p:sp>
          <p:nvSpPr>
            <p:cNvPr id="9235" name="AutoShape 33"/>
            <p:cNvSpPr>
              <a:spLocks noChangeArrowheads="1"/>
            </p:cNvSpPr>
            <p:nvPr/>
          </p:nvSpPr>
          <p:spPr bwMode="auto">
            <a:xfrm>
              <a:off x="3648" y="2880"/>
              <a:ext cx="672" cy="1056"/>
            </a:xfrm>
            <a:prstGeom prst="can">
              <a:avLst>
                <a:gd name="adj" fmla="val 39286"/>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vi-VN"/>
            </a:p>
          </p:txBody>
        </p:sp>
      </p:grpSp>
      <p:sp>
        <p:nvSpPr>
          <p:cNvPr id="30" name="Line 34"/>
          <p:cNvSpPr>
            <a:spLocks noChangeShapeType="1"/>
          </p:cNvSpPr>
          <p:nvPr/>
        </p:nvSpPr>
        <p:spPr bwMode="auto">
          <a:xfrm flipV="1">
            <a:off x="7518400" y="4051300"/>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35"/>
          <p:cNvSpPr>
            <a:spLocks noChangeShapeType="1"/>
          </p:cNvSpPr>
          <p:nvPr/>
        </p:nvSpPr>
        <p:spPr bwMode="auto">
          <a:xfrm flipV="1">
            <a:off x="7594600" y="4051300"/>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36"/>
          <p:cNvSpPr>
            <a:spLocks noChangeShapeType="1"/>
          </p:cNvSpPr>
          <p:nvPr/>
        </p:nvSpPr>
        <p:spPr bwMode="auto">
          <a:xfrm>
            <a:off x="7594600" y="3746500"/>
            <a:ext cx="0" cy="228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Box 18"/>
          <p:cNvSpPr txBox="1">
            <a:spLocks noChangeArrowheads="1"/>
          </p:cNvSpPr>
          <p:nvPr/>
        </p:nvSpPr>
        <p:spPr bwMode="auto">
          <a:xfrm>
            <a:off x="457200" y="1970544"/>
            <a:ext cx="6680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nl-NL" sz="2800" dirty="0">
                <a:solidFill>
                  <a:srgbClr val="FF0000"/>
                </a:solidFill>
                <a:latin typeface="Times New Roman" pitchFamily="18" charset="0"/>
                <a:cs typeface="Times New Roman" pitchFamily="18" charset="0"/>
              </a:rPr>
              <a:t>Hiện tượng ban đầu</a:t>
            </a:r>
            <a:r>
              <a:rPr lang="nl-NL" sz="2800" dirty="0">
                <a:latin typeface="Times New Roman" pitchFamily="18" charset="0"/>
                <a:cs typeface="Times New Roman" pitchFamily="18" charset="0"/>
              </a:rPr>
              <a:t>: Nước không chảy ra khỏi ống. </a:t>
            </a:r>
          </a:p>
          <a:p>
            <a:pPr algn="just" eaLnBrk="1" hangingPunct="1"/>
            <a:r>
              <a:rPr lang="nl-NL" sz="2800" dirty="0">
                <a:solidFill>
                  <a:srgbClr val="FF0000"/>
                </a:solidFill>
                <a:latin typeface="Times New Roman" pitchFamily="18" charset="0"/>
                <a:cs typeface="Times New Roman" pitchFamily="18" charset="0"/>
              </a:rPr>
              <a:t>Giải thích</a:t>
            </a:r>
            <a:r>
              <a:rPr lang="nl-NL" sz="2800" dirty="0">
                <a:latin typeface="Times New Roman" pitchFamily="18" charset="0"/>
                <a:cs typeface="Times New Roman" pitchFamily="18" charset="0"/>
              </a:rPr>
              <a:t>: </a:t>
            </a:r>
            <a:r>
              <a:rPr lang="en-US" sz="2800" b="1" dirty="0">
                <a:solidFill>
                  <a:srgbClr val="0000FF"/>
                </a:solidFill>
                <a:latin typeface="Times New Roman" pitchFamily="18" charset="0"/>
              </a:rPr>
              <a:t>Vì áp suất khí quyển tác dụng vào nước từ dưới lên lớn hơn áp suất của cột nước  trong ống.</a:t>
            </a:r>
            <a:endParaRPr lang="en-US" sz="2800" dirty="0">
              <a:solidFill>
                <a:srgbClr val="0000FF"/>
              </a:solidFill>
              <a:latin typeface="Times New Roman" pitchFamily="18" charset="0"/>
            </a:endParaRPr>
          </a:p>
          <a:p>
            <a:pPr algn="just" eaLnBrk="1" hangingPunct="1"/>
            <a:r>
              <a:rPr lang="en-US" sz="2800" dirty="0">
                <a:latin typeface="Times New Roman" pitchFamily="18" charset="0"/>
                <a:cs typeface="Times New Roman" pitchFamily="18" charset="0"/>
              </a:rPr>
              <a:t>.</a:t>
            </a:r>
            <a:endParaRPr lang="en-US" sz="2800" dirty="0">
              <a:latin typeface="Times New Roman" pitchFamily="18" charset="0"/>
              <a:ea typeface="Calibri" pitchFamily="34" charset="0"/>
              <a:cs typeface="Times New Roman" pitchFamily="18" charset="0"/>
            </a:endParaRPr>
          </a:p>
          <a:p>
            <a:pPr algn="just" eaLnBrk="1" hangingPunct="1"/>
            <a:endParaRPr lang="en-US" sz="2800" dirty="0"/>
          </a:p>
        </p:txBody>
      </p:sp>
      <p:sp>
        <p:nvSpPr>
          <p:cNvPr id="20" name="TextBox 19"/>
          <p:cNvSpPr txBox="1">
            <a:spLocks noChangeArrowheads="1"/>
          </p:cNvSpPr>
          <p:nvPr/>
        </p:nvSpPr>
        <p:spPr bwMode="auto">
          <a:xfrm>
            <a:off x="457200" y="4097342"/>
            <a:ext cx="6477000" cy="35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5000"/>
              </a:lnSpc>
            </a:pPr>
            <a:r>
              <a:rPr lang="nl-NL" sz="2800" i="1" dirty="0">
                <a:solidFill>
                  <a:srgbClr val="FF0000"/>
                </a:solidFill>
                <a:latin typeface="Times New Roman" pitchFamily="18" charset="0"/>
                <a:cs typeface="Times New Roman" pitchFamily="18" charset="0"/>
              </a:rPr>
              <a:t>Hiện tượng sau </a:t>
            </a:r>
            <a:r>
              <a:rPr lang="nl-NL" sz="2800" dirty="0">
                <a:latin typeface="Times New Roman" pitchFamily="18" charset="0"/>
                <a:cs typeface="Times New Roman" pitchFamily="18" charset="0"/>
              </a:rPr>
              <a:t>khi bỏ ngón tay bịt đầu trên của ống: nước chảy ra.</a:t>
            </a:r>
          </a:p>
          <a:p>
            <a:pPr algn="just" eaLnBrk="1" hangingPunct="1">
              <a:lnSpc>
                <a:spcPct val="115000"/>
              </a:lnSpc>
            </a:pPr>
            <a:r>
              <a:rPr lang="nl-NL" sz="2800" dirty="0">
                <a:solidFill>
                  <a:srgbClr val="FF0000"/>
                </a:solidFill>
                <a:latin typeface="Times New Roman" pitchFamily="18" charset="0"/>
                <a:ea typeface="Calibri" pitchFamily="34" charset="0"/>
                <a:cs typeface="Times New Roman" pitchFamily="18" charset="0"/>
              </a:rPr>
              <a:t>Giải thích</a:t>
            </a:r>
            <a:r>
              <a:rPr lang="nl-NL" sz="2800" dirty="0">
                <a:latin typeface="Times New Roman" pitchFamily="18" charset="0"/>
                <a:ea typeface="Calibri" pitchFamily="34" charset="0"/>
                <a:cs typeface="Times New Roman" pitchFamily="18" charset="0"/>
              </a:rPr>
              <a:t>: </a:t>
            </a:r>
            <a:r>
              <a:rPr lang="en-US" sz="2800" b="1" dirty="0">
                <a:solidFill>
                  <a:srgbClr val="0000FF"/>
                </a:solidFill>
                <a:latin typeface="Times New Roman" pitchFamily="18" charset="0"/>
              </a:rPr>
              <a:t>Vì áp suất khí quyển bên trên cộng với áp suất của cột nước lớn hơn áp suất khí quyển bên dưới ống.</a:t>
            </a:r>
          </a:p>
          <a:p>
            <a:pPr algn="just" eaLnBrk="1" hangingPunct="1">
              <a:lnSpc>
                <a:spcPct val="115000"/>
              </a:lnSpc>
            </a:pPr>
            <a:r>
              <a:rPr lang="en-US" sz="2800" dirty="0">
                <a:latin typeface="Times New Roman" pitchFamily="18" charset="0"/>
                <a:cs typeface="Times New Roman" pitchFamily="18" charset="0"/>
              </a:rPr>
              <a:t>.</a:t>
            </a:r>
            <a:endParaRPr lang="en-US" sz="2800" dirty="0">
              <a:latin typeface="Times New Roman" pitchFamily="18" charset="0"/>
              <a:ea typeface="Calibri" pitchFamily="34" charset="0"/>
              <a:cs typeface="Times New Roman" pitchFamily="18" charset="0"/>
            </a:endParaRPr>
          </a:p>
          <a:p>
            <a:pPr algn="just" eaLnBrk="1" hangingPunct="1">
              <a:lnSpc>
                <a:spcPct val="115000"/>
              </a:lnSpc>
            </a:pPr>
            <a:endParaRPr lang="en-US" sz="28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972580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ppt_x"/>
                                          </p:val>
                                        </p:tav>
                                      </p:tavLst>
                                    </p:anim>
                                    <p:anim calcmode="lin" valueType="num">
                                      <p:cBhvr additive="base">
                                        <p:cTn id="11" dur="500"/>
                                        <p:tgtEl>
                                          <p:spTgt spid="23"/>
                                        </p:tgtEl>
                                        <p:attrNameLst>
                                          <p:attrName>ppt_y</p:attrName>
                                        </p:attrNameLst>
                                      </p:cBhvr>
                                      <p:tavLst>
                                        <p:tav tm="0">
                                          <p:val>
                                            <p:strVal val="ppt_y"/>
                                          </p:val>
                                        </p:tav>
                                        <p:tav tm="100000">
                                          <p:val>
                                            <p:strVal val="1+ppt_h/2"/>
                                          </p:val>
                                        </p:tav>
                                      </p:tavLst>
                                    </p:anim>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52400" y="609600"/>
            <a:ext cx="6425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dirty="0">
                <a:solidFill>
                  <a:srgbClr val="FF0000"/>
                </a:solidFill>
                <a:latin typeface="Times New Roman" pitchFamily="18" charset="0"/>
              </a:rPr>
              <a:t>I</a:t>
            </a:r>
            <a:r>
              <a:rPr lang="en-US" altLang="vi-VN" sz="2400" b="1" u="sng" dirty="0">
                <a:solidFill>
                  <a:srgbClr val="FF0000"/>
                </a:solidFill>
                <a:latin typeface="Times New Roman" pitchFamily="18" charset="0"/>
              </a:rPr>
              <a:t>.  SỰ TỒN TẠI CỦA ÁP  SUẤT KHÍ QUYỂN:</a:t>
            </a:r>
          </a:p>
        </p:txBody>
      </p:sp>
      <p:sp>
        <p:nvSpPr>
          <p:cNvPr id="10243" name="Text Box 4"/>
          <p:cNvSpPr txBox="1">
            <a:spLocks noChangeArrowheads="1"/>
          </p:cNvSpPr>
          <p:nvPr/>
        </p:nvSpPr>
        <p:spPr bwMode="auto">
          <a:xfrm>
            <a:off x="304800" y="106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u="sng">
                <a:solidFill>
                  <a:srgbClr val="000099"/>
                </a:solidFill>
                <a:latin typeface="Times New Roman" pitchFamily="18" charset="0"/>
              </a:rPr>
              <a:t>1. Thí nghiệm 1</a:t>
            </a:r>
            <a:r>
              <a:rPr lang="en-US" altLang="vi-VN" sz="2400" b="1">
                <a:solidFill>
                  <a:srgbClr val="000099"/>
                </a:solidFill>
                <a:latin typeface="Times New Roman" pitchFamily="18" charset="0"/>
              </a:rPr>
              <a:t>:</a:t>
            </a:r>
          </a:p>
        </p:txBody>
      </p:sp>
      <p:sp>
        <p:nvSpPr>
          <p:cNvPr id="10244" name="Text Box 5"/>
          <p:cNvSpPr txBox="1">
            <a:spLocks noChangeArrowheads="1"/>
          </p:cNvSpPr>
          <p:nvPr/>
        </p:nvSpPr>
        <p:spPr bwMode="auto">
          <a:xfrm>
            <a:off x="228600" y="14478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 2.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2</a:t>
            </a:r>
            <a:r>
              <a:rPr lang="en-US" altLang="vi-VN" sz="2400" b="1" dirty="0">
                <a:solidFill>
                  <a:srgbClr val="000099"/>
                </a:solidFill>
                <a:latin typeface="Times New Roman" pitchFamily="18" charset="0"/>
              </a:rPr>
              <a:t>:</a:t>
            </a:r>
          </a:p>
        </p:txBody>
      </p:sp>
      <p:sp>
        <p:nvSpPr>
          <p:cNvPr id="20"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a:t>
            </a:r>
          </a:p>
        </p:txBody>
      </p:sp>
      <p:sp>
        <p:nvSpPr>
          <p:cNvPr id="18" name="Text Box 5"/>
          <p:cNvSpPr txBox="1">
            <a:spLocks noChangeArrowheads="1"/>
          </p:cNvSpPr>
          <p:nvPr/>
        </p:nvSpPr>
        <p:spPr bwMode="auto">
          <a:xfrm>
            <a:off x="228600" y="1824037"/>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 3.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3</a:t>
            </a:r>
            <a:r>
              <a:rPr lang="en-US" altLang="vi-VN" sz="2400" b="1" dirty="0">
                <a:solidFill>
                  <a:srgbClr val="000099"/>
                </a:solidFill>
                <a:latin typeface="Times New Roman" pitchFamily="18" charset="0"/>
              </a:rPr>
              <a:t>: </a:t>
            </a:r>
            <a:r>
              <a:rPr lang="en-US" sz="2800" dirty="0" err="1">
                <a:latin typeface="Times New Roman" pitchFamily="18" charset="0"/>
                <a:ea typeface="Calibri" pitchFamily="34" charset="0"/>
                <a:cs typeface="Times New Roman" pitchFamily="18" charset="0"/>
              </a:rPr>
              <a:t>Thí</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nghiệm</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của</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Ghê</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rích</a:t>
            </a:r>
            <a:r>
              <a:rPr lang="en-US" sz="2800" dirty="0">
                <a:latin typeface="Times New Roman" pitchFamily="18" charset="0"/>
                <a:ea typeface="Calibri" pitchFamily="34" charset="0"/>
                <a:cs typeface="Times New Roman" pitchFamily="18" charset="0"/>
              </a:rPr>
              <a:t> (năm1654)</a:t>
            </a:r>
          </a:p>
          <a:p>
            <a:pPr eaLnBrk="1" hangingPunct="1">
              <a:spcBef>
                <a:spcPct val="50000"/>
              </a:spcBef>
            </a:pPr>
            <a:endParaRPr lang="en-US" altLang="vi-VN" sz="2400" b="1" dirty="0">
              <a:solidFill>
                <a:srgbClr val="000099"/>
              </a:solidFill>
              <a:latin typeface="Times New Roman" pitchFamily="18" charset="0"/>
            </a:endParaRPr>
          </a:p>
        </p:txBody>
      </p:sp>
      <p:pic>
        <p:nvPicPr>
          <p:cNvPr id="19" name="Picture 18" descr="magdenburgsphere.jpg"/>
          <p:cNvPicPr>
            <a:picLocks noChangeAspect="1"/>
          </p:cNvPicPr>
          <p:nvPr/>
        </p:nvPicPr>
        <p:blipFill>
          <a:blip r:embed="rId2"/>
          <a:stretch>
            <a:fillRect/>
          </a:stretch>
        </p:blipFill>
        <p:spPr>
          <a:xfrm>
            <a:off x="457200" y="2460171"/>
            <a:ext cx="8305800" cy="4267200"/>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47955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32385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solidFill>
                  <a:srgbClr val="FF0000"/>
                </a:solidFill>
              </a:rPr>
              <a:t>     </a:t>
            </a:r>
            <a:r>
              <a:rPr lang="en-US" sz="2400" b="1" dirty="0" err="1">
                <a:solidFill>
                  <a:srgbClr val="FF0000"/>
                </a:solidFill>
              </a:rPr>
              <a:t>Ghê</a:t>
            </a:r>
            <a:r>
              <a:rPr lang="en-US" sz="2400" b="1" dirty="0">
                <a:solidFill>
                  <a:srgbClr val="FF0000"/>
                </a:solidFill>
              </a:rPr>
              <a:t> – </a:t>
            </a:r>
            <a:r>
              <a:rPr lang="en-US" sz="2400" b="1" dirty="0" err="1">
                <a:solidFill>
                  <a:srgbClr val="FF0000"/>
                </a:solidFill>
              </a:rPr>
              <a:t>rích</a:t>
            </a:r>
            <a:r>
              <a:rPr lang="en-US" sz="2400" b="1" dirty="0">
                <a:solidFill>
                  <a:srgbClr val="FF0000"/>
                </a:solidFill>
              </a:rPr>
              <a:t> (1602 – 1678) – </a:t>
            </a:r>
            <a:r>
              <a:rPr lang="en-US" sz="2400" b="1" dirty="0" err="1">
                <a:solidFill>
                  <a:srgbClr val="FF0000"/>
                </a:solidFill>
              </a:rPr>
              <a:t>thị</a:t>
            </a:r>
            <a:r>
              <a:rPr lang="en-US" sz="2400" b="1" dirty="0">
                <a:solidFill>
                  <a:srgbClr val="FF0000"/>
                </a:solidFill>
              </a:rPr>
              <a:t> </a:t>
            </a:r>
            <a:r>
              <a:rPr lang="en-US" sz="2400" b="1" dirty="0" err="1">
                <a:solidFill>
                  <a:srgbClr val="FF0000"/>
                </a:solidFill>
              </a:rPr>
              <a:t>trưởng</a:t>
            </a:r>
            <a:r>
              <a:rPr lang="en-US" sz="2400" b="1" dirty="0">
                <a:solidFill>
                  <a:srgbClr val="FF0000"/>
                </a:solidFill>
              </a:rPr>
              <a:t> </a:t>
            </a:r>
            <a:r>
              <a:rPr lang="en-US" sz="2400" b="1" dirty="0" err="1">
                <a:solidFill>
                  <a:srgbClr val="FF0000"/>
                </a:solidFill>
              </a:rPr>
              <a:t>thành</a:t>
            </a:r>
            <a:r>
              <a:rPr lang="en-US" sz="2400" b="1" dirty="0">
                <a:solidFill>
                  <a:srgbClr val="FF0000"/>
                </a:solidFill>
              </a:rPr>
              <a:t> </a:t>
            </a:r>
            <a:r>
              <a:rPr lang="en-US" sz="2400" b="1" dirty="0" err="1">
                <a:solidFill>
                  <a:srgbClr val="FF0000"/>
                </a:solidFill>
              </a:rPr>
              <a:t>phố</a:t>
            </a:r>
            <a:r>
              <a:rPr lang="en-US" sz="2400" b="1" dirty="0">
                <a:solidFill>
                  <a:srgbClr val="FF0000"/>
                </a:solidFill>
              </a:rPr>
              <a:t> </a:t>
            </a:r>
            <a:r>
              <a:rPr lang="en-US" sz="2400" b="1" dirty="0" err="1">
                <a:solidFill>
                  <a:srgbClr val="FF0000"/>
                </a:solidFill>
              </a:rPr>
              <a:t>Mác-đơ-buốc</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Đức</a:t>
            </a:r>
            <a:r>
              <a:rPr lang="en-US" sz="2000" b="1" dirty="0">
                <a:solidFill>
                  <a:srgbClr val="FF0000"/>
                </a:solidFill>
              </a:rPr>
              <a:t>.</a:t>
            </a:r>
          </a:p>
        </p:txBody>
      </p:sp>
      <p:pic>
        <p:nvPicPr>
          <p:cNvPr id="3" name="Picture 2" descr="Kết quả hình ảnh cho ghê rích"/>
          <p:cNvPicPr>
            <a:picLocks noChangeAspect="1" noChangeArrowheads="1"/>
          </p:cNvPicPr>
          <p:nvPr/>
        </p:nvPicPr>
        <p:blipFill rotWithShape="1">
          <a:blip r:embed="rId2"/>
          <a:srcRect b="4383"/>
          <a:stretch/>
        </p:blipFill>
        <p:spPr bwMode="auto">
          <a:xfrm>
            <a:off x="4724400" y="0"/>
            <a:ext cx="4419600" cy="6858000"/>
          </a:xfrm>
          <a:prstGeom prst="rect">
            <a:avLst/>
          </a:prstGeom>
          <a:ln>
            <a:noFill/>
          </a:ln>
          <a:effectLst>
            <a:outerShdw blurRad="292100" dist="139700" dir="2700000" algn="tl" rotWithShape="0">
              <a:srgbClr val="333333">
                <a:alpha val="65000"/>
              </a:srgbClr>
            </a:outerShdw>
          </a:effectLst>
        </p:spPr>
      </p:pic>
      <p:sp>
        <p:nvSpPr>
          <p:cNvPr id="4" name="TextBox 3"/>
          <p:cNvSpPr txBox="1">
            <a:spLocks noChangeArrowheads="1"/>
          </p:cNvSpPr>
          <p:nvPr/>
        </p:nvSpPr>
        <p:spPr bwMode="auto">
          <a:xfrm>
            <a:off x="0" y="2038747"/>
            <a:ext cx="472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FF"/>
                </a:solidFill>
              </a:rPr>
              <a:t>        </a:t>
            </a:r>
            <a:r>
              <a:rPr lang="en-US" sz="2400" dirty="0" err="1">
                <a:solidFill>
                  <a:srgbClr val="0000FF"/>
                </a:solidFill>
              </a:rPr>
              <a:t>Ông</a:t>
            </a:r>
            <a:r>
              <a:rPr lang="en-US" sz="2400" dirty="0">
                <a:solidFill>
                  <a:srgbClr val="0000FF"/>
                </a:solidFill>
              </a:rPr>
              <a:t> </a:t>
            </a:r>
            <a:r>
              <a:rPr lang="en-US" sz="2400" dirty="0" err="1">
                <a:solidFill>
                  <a:srgbClr val="0000FF"/>
                </a:solidFill>
              </a:rPr>
              <a:t>lấy</a:t>
            </a:r>
            <a:r>
              <a:rPr lang="en-US" sz="2400" dirty="0">
                <a:solidFill>
                  <a:srgbClr val="0000FF"/>
                </a:solidFill>
              </a:rPr>
              <a:t> </a:t>
            </a:r>
            <a:r>
              <a:rPr lang="en-US" sz="2400" dirty="0" err="1">
                <a:solidFill>
                  <a:srgbClr val="0000FF"/>
                </a:solidFill>
              </a:rPr>
              <a:t>hai</a:t>
            </a:r>
            <a:r>
              <a:rPr lang="en-US" sz="2400" dirty="0">
                <a:solidFill>
                  <a:srgbClr val="0000FF"/>
                </a:solidFill>
              </a:rPr>
              <a:t> </a:t>
            </a:r>
            <a:r>
              <a:rPr lang="en-US" sz="2400" dirty="0" err="1">
                <a:solidFill>
                  <a:srgbClr val="0000FF"/>
                </a:solidFill>
              </a:rPr>
              <a:t>bán</a:t>
            </a:r>
            <a:r>
              <a:rPr lang="en-US" sz="2400" dirty="0">
                <a:solidFill>
                  <a:srgbClr val="0000FF"/>
                </a:solidFill>
              </a:rPr>
              <a:t> </a:t>
            </a:r>
            <a:r>
              <a:rPr lang="en-US" sz="2400" dirty="0" err="1">
                <a:solidFill>
                  <a:srgbClr val="0000FF"/>
                </a:solidFill>
              </a:rPr>
              <a:t>cầu</a:t>
            </a:r>
            <a:r>
              <a:rPr lang="en-US" sz="2400" dirty="0">
                <a:solidFill>
                  <a:srgbClr val="0000FF"/>
                </a:solidFill>
              </a:rPr>
              <a:t> </a:t>
            </a:r>
            <a:r>
              <a:rPr lang="en-US" sz="2400" dirty="0" err="1">
                <a:solidFill>
                  <a:srgbClr val="0000FF"/>
                </a:solidFill>
              </a:rPr>
              <a:t>bằng</a:t>
            </a:r>
            <a:r>
              <a:rPr lang="en-US" sz="2400" dirty="0">
                <a:solidFill>
                  <a:srgbClr val="0000FF"/>
                </a:solidFill>
              </a:rPr>
              <a:t> </a:t>
            </a:r>
            <a:r>
              <a:rPr lang="en-US" sz="2400" dirty="0" err="1">
                <a:solidFill>
                  <a:srgbClr val="0000FF"/>
                </a:solidFill>
              </a:rPr>
              <a:t>đồng</a:t>
            </a:r>
            <a:r>
              <a:rPr lang="en-US" sz="2400" dirty="0">
                <a:solidFill>
                  <a:srgbClr val="0000FF"/>
                </a:solidFill>
              </a:rPr>
              <a:t> </a:t>
            </a:r>
            <a:r>
              <a:rPr lang="en-US" sz="2400" dirty="0" err="1">
                <a:solidFill>
                  <a:srgbClr val="0000FF"/>
                </a:solidFill>
              </a:rPr>
              <a:t>rỗng</a:t>
            </a:r>
            <a:r>
              <a:rPr lang="en-US" sz="2400" dirty="0">
                <a:solidFill>
                  <a:srgbClr val="0000FF"/>
                </a:solidFill>
              </a:rPr>
              <a:t>, </a:t>
            </a:r>
            <a:r>
              <a:rPr lang="en-US" sz="2400" dirty="0" err="1">
                <a:solidFill>
                  <a:srgbClr val="0000FF"/>
                </a:solidFill>
              </a:rPr>
              <a:t>đường</a:t>
            </a:r>
            <a:r>
              <a:rPr lang="en-US" sz="2400" dirty="0">
                <a:solidFill>
                  <a:srgbClr val="0000FF"/>
                </a:solidFill>
              </a:rPr>
              <a:t> </a:t>
            </a:r>
            <a:r>
              <a:rPr lang="en-US" sz="2400" dirty="0" err="1">
                <a:solidFill>
                  <a:srgbClr val="0000FF"/>
                </a:solidFill>
              </a:rPr>
              <a:t>kính</a:t>
            </a:r>
            <a:r>
              <a:rPr lang="en-US" sz="2400" dirty="0">
                <a:solidFill>
                  <a:srgbClr val="0000FF"/>
                </a:solidFill>
              </a:rPr>
              <a:t> </a:t>
            </a:r>
            <a:r>
              <a:rPr lang="en-US" sz="2400" dirty="0" err="1">
                <a:solidFill>
                  <a:srgbClr val="0000FF"/>
                </a:solidFill>
              </a:rPr>
              <a:t>khoảng</a:t>
            </a:r>
            <a:r>
              <a:rPr lang="en-US" sz="2400" dirty="0">
                <a:solidFill>
                  <a:srgbClr val="0000FF"/>
                </a:solidFill>
              </a:rPr>
              <a:t> 30cm, </a:t>
            </a:r>
            <a:r>
              <a:rPr lang="en-US" sz="2400" dirty="0" err="1">
                <a:solidFill>
                  <a:srgbClr val="0000FF"/>
                </a:solidFill>
              </a:rPr>
              <a:t>mép</a:t>
            </a:r>
            <a:r>
              <a:rPr lang="en-US" sz="2400" dirty="0">
                <a:solidFill>
                  <a:srgbClr val="0000FF"/>
                </a:solidFill>
              </a:rPr>
              <a:t> </a:t>
            </a:r>
            <a:r>
              <a:rPr lang="en-US" sz="2400" dirty="0" err="1">
                <a:solidFill>
                  <a:srgbClr val="0000FF"/>
                </a:solidFill>
              </a:rPr>
              <a:t>được</a:t>
            </a:r>
            <a:r>
              <a:rPr lang="en-US" sz="2400" dirty="0">
                <a:solidFill>
                  <a:srgbClr val="0000FF"/>
                </a:solidFill>
              </a:rPr>
              <a:t> </a:t>
            </a:r>
            <a:r>
              <a:rPr lang="en-US" sz="2400" dirty="0" err="1">
                <a:solidFill>
                  <a:srgbClr val="0000FF"/>
                </a:solidFill>
              </a:rPr>
              <a:t>mài</a:t>
            </a:r>
            <a:r>
              <a:rPr lang="en-US" sz="2400" dirty="0">
                <a:solidFill>
                  <a:srgbClr val="0000FF"/>
                </a:solidFill>
              </a:rPr>
              <a:t> </a:t>
            </a:r>
            <a:r>
              <a:rPr lang="en-US" sz="2400" dirty="0" err="1">
                <a:solidFill>
                  <a:srgbClr val="0000FF"/>
                </a:solidFill>
              </a:rPr>
              <a:t>nhẵn</a:t>
            </a:r>
            <a:r>
              <a:rPr lang="en-US" sz="2400" dirty="0">
                <a:solidFill>
                  <a:srgbClr val="0000FF"/>
                </a:solidFill>
              </a:rPr>
              <a:t>, </a:t>
            </a:r>
            <a:r>
              <a:rPr lang="en-US" sz="2400" dirty="0" err="1">
                <a:solidFill>
                  <a:srgbClr val="0000FF"/>
                </a:solidFill>
              </a:rPr>
              <a:t>úp</a:t>
            </a:r>
            <a:r>
              <a:rPr lang="en-US" sz="2400" dirty="0">
                <a:solidFill>
                  <a:srgbClr val="0000FF"/>
                </a:solidFill>
              </a:rPr>
              <a:t> </a:t>
            </a:r>
            <a:r>
              <a:rPr lang="en-US" sz="2400" dirty="0" err="1">
                <a:solidFill>
                  <a:srgbClr val="0000FF"/>
                </a:solidFill>
              </a:rPr>
              <a:t>chặt</a:t>
            </a:r>
            <a:r>
              <a:rPr lang="en-US" sz="2400" dirty="0">
                <a:solidFill>
                  <a:srgbClr val="0000FF"/>
                </a:solidFill>
              </a:rPr>
              <a:t> </a:t>
            </a:r>
            <a:r>
              <a:rPr lang="en-US" sz="2400" dirty="0" err="1">
                <a:solidFill>
                  <a:srgbClr val="0000FF"/>
                </a:solidFill>
              </a:rPr>
              <a:t>vào</a:t>
            </a:r>
            <a:r>
              <a:rPr lang="en-US" sz="2400" dirty="0">
                <a:solidFill>
                  <a:srgbClr val="0000FF"/>
                </a:solidFill>
              </a:rPr>
              <a:t> </a:t>
            </a:r>
            <a:r>
              <a:rPr lang="en-US" sz="2400" dirty="0" err="1">
                <a:solidFill>
                  <a:srgbClr val="0000FF"/>
                </a:solidFill>
              </a:rPr>
              <a:t>nhau</a:t>
            </a:r>
            <a:r>
              <a:rPr lang="en-US" sz="2400" dirty="0">
                <a:solidFill>
                  <a:srgbClr val="0000FF"/>
                </a:solidFill>
              </a:rPr>
              <a:t> </a:t>
            </a:r>
            <a:r>
              <a:rPr lang="en-US" sz="2400" dirty="0" err="1">
                <a:solidFill>
                  <a:srgbClr val="0000FF"/>
                </a:solidFill>
              </a:rPr>
              <a:t>sao</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khí</a:t>
            </a:r>
            <a:r>
              <a:rPr lang="en-US" sz="2400" dirty="0">
                <a:solidFill>
                  <a:srgbClr val="0000FF"/>
                </a:solidFill>
              </a:rPr>
              <a:t> </a:t>
            </a:r>
            <a:r>
              <a:rPr lang="en-US" sz="2400" dirty="0" err="1">
                <a:solidFill>
                  <a:srgbClr val="0000FF"/>
                </a:solidFill>
              </a:rPr>
              <a:t>bên</a:t>
            </a:r>
            <a:r>
              <a:rPr lang="en-US" sz="2400" dirty="0">
                <a:solidFill>
                  <a:srgbClr val="0000FF"/>
                </a:solidFill>
              </a:rPr>
              <a:t> </a:t>
            </a:r>
            <a:r>
              <a:rPr lang="en-US" sz="2400" dirty="0" err="1">
                <a:solidFill>
                  <a:srgbClr val="0000FF"/>
                </a:solidFill>
              </a:rPr>
              <a:t>ngoài</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lọt</a:t>
            </a:r>
            <a:r>
              <a:rPr lang="en-US" sz="2400" dirty="0">
                <a:solidFill>
                  <a:srgbClr val="0000FF"/>
                </a:solidFill>
              </a:rPr>
              <a:t> </a:t>
            </a:r>
            <a:r>
              <a:rPr lang="en-US" sz="2400" dirty="0" err="1">
                <a:solidFill>
                  <a:srgbClr val="0000FF"/>
                </a:solidFill>
              </a:rPr>
              <a:t>vào</a:t>
            </a:r>
            <a:r>
              <a:rPr lang="en-US" sz="2400" dirty="0">
                <a:solidFill>
                  <a:srgbClr val="0000FF"/>
                </a:solidFill>
              </a:rPr>
              <a:t>.</a:t>
            </a:r>
          </a:p>
        </p:txBody>
      </p:sp>
      <p:sp>
        <p:nvSpPr>
          <p:cNvPr id="5" name="TextBox 4"/>
          <p:cNvSpPr txBox="1">
            <a:spLocks noChangeArrowheads="1"/>
          </p:cNvSpPr>
          <p:nvPr/>
        </p:nvSpPr>
        <p:spPr bwMode="auto">
          <a:xfrm>
            <a:off x="38100" y="4491831"/>
            <a:ext cx="4724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FF"/>
                </a:solidFill>
              </a:rPr>
              <a:t>        Sau </a:t>
            </a:r>
            <a:r>
              <a:rPr lang="en-US" sz="2400" dirty="0" err="1">
                <a:solidFill>
                  <a:srgbClr val="0000FF"/>
                </a:solidFill>
              </a:rPr>
              <a:t>đó</a:t>
            </a:r>
            <a:r>
              <a:rPr lang="en-US" sz="2400" dirty="0">
                <a:solidFill>
                  <a:srgbClr val="0000FF"/>
                </a:solidFill>
              </a:rPr>
              <a:t>, </a:t>
            </a:r>
            <a:r>
              <a:rPr lang="en-US" sz="2400" dirty="0" err="1">
                <a:solidFill>
                  <a:srgbClr val="0000FF"/>
                </a:solidFill>
              </a:rPr>
              <a:t>ông</a:t>
            </a:r>
            <a:r>
              <a:rPr lang="en-US" sz="2400" dirty="0">
                <a:solidFill>
                  <a:srgbClr val="0000FF"/>
                </a:solidFill>
              </a:rPr>
              <a:t> </a:t>
            </a:r>
            <a:r>
              <a:rPr lang="en-US" sz="2400" dirty="0" err="1">
                <a:solidFill>
                  <a:srgbClr val="0000FF"/>
                </a:solidFill>
              </a:rPr>
              <a:t>dùng</a:t>
            </a:r>
            <a:r>
              <a:rPr lang="en-US" sz="2400" dirty="0">
                <a:solidFill>
                  <a:srgbClr val="0000FF"/>
                </a:solidFill>
              </a:rPr>
              <a:t> </a:t>
            </a:r>
            <a:r>
              <a:rPr lang="en-US" sz="2400" dirty="0" err="1">
                <a:solidFill>
                  <a:srgbClr val="0000FF"/>
                </a:solidFill>
              </a:rPr>
              <a:t>bơm</a:t>
            </a:r>
            <a:r>
              <a:rPr lang="en-US" sz="2400" dirty="0">
                <a:solidFill>
                  <a:srgbClr val="0000FF"/>
                </a:solidFill>
              </a:rPr>
              <a:t> </a:t>
            </a:r>
            <a:r>
              <a:rPr lang="en-US" sz="2400" dirty="0" err="1">
                <a:solidFill>
                  <a:srgbClr val="0000FF"/>
                </a:solidFill>
              </a:rPr>
              <a:t>hút</a:t>
            </a:r>
            <a:r>
              <a:rPr lang="en-US" sz="2400" dirty="0">
                <a:solidFill>
                  <a:srgbClr val="0000FF"/>
                </a:solidFill>
              </a:rPr>
              <a:t> </a:t>
            </a:r>
            <a:r>
              <a:rPr lang="en-US" sz="2400" dirty="0" err="1">
                <a:solidFill>
                  <a:srgbClr val="0000FF"/>
                </a:solidFill>
              </a:rPr>
              <a:t>hết</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khí</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quả</a:t>
            </a:r>
            <a:r>
              <a:rPr lang="en-US" sz="2400" dirty="0">
                <a:solidFill>
                  <a:srgbClr val="0000FF"/>
                </a:solidFill>
              </a:rPr>
              <a:t> </a:t>
            </a:r>
            <a:r>
              <a:rPr lang="en-US" sz="2400" dirty="0" err="1">
                <a:solidFill>
                  <a:srgbClr val="0000FF"/>
                </a:solidFill>
              </a:rPr>
              <a:t>cầu</a:t>
            </a:r>
            <a:r>
              <a:rPr lang="en-US" sz="2400" dirty="0">
                <a:solidFill>
                  <a:srgbClr val="0000FF"/>
                </a:solidFill>
              </a:rPr>
              <a:t> ra qua </a:t>
            </a:r>
            <a:r>
              <a:rPr lang="en-US" sz="2400" dirty="0" err="1">
                <a:solidFill>
                  <a:srgbClr val="0000FF"/>
                </a:solidFill>
              </a:rPr>
              <a:t>một</a:t>
            </a:r>
            <a:r>
              <a:rPr lang="en-US" sz="2400" dirty="0">
                <a:solidFill>
                  <a:srgbClr val="0000FF"/>
                </a:solidFill>
              </a:rPr>
              <a:t> van </a:t>
            </a:r>
            <a:r>
              <a:rPr lang="en-US" sz="2400" dirty="0" err="1">
                <a:solidFill>
                  <a:srgbClr val="0000FF"/>
                </a:solidFill>
              </a:rPr>
              <a:t>trên</a:t>
            </a:r>
            <a:r>
              <a:rPr lang="en-US" sz="2400" dirty="0">
                <a:solidFill>
                  <a:srgbClr val="0000FF"/>
                </a:solidFill>
              </a:rPr>
              <a:t> </a:t>
            </a:r>
            <a:r>
              <a:rPr lang="en-US" sz="2400" dirty="0" err="1">
                <a:solidFill>
                  <a:srgbClr val="0000FF"/>
                </a:solidFill>
              </a:rPr>
              <a:t>bán</a:t>
            </a:r>
            <a:r>
              <a:rPr lang="en-US" sz="2400" dirty="0">
                <a:solidFill>
                  <a:srgbClr val="0000FF"/>
                </a:solidFill>
              </a:rPr>
              <a:t> </a:t>
            </a:r>
            <a:r>
              <a:rPr lang="en-US" sz="2400" dirty="0" err="1">
                <a:solidFill>
                  <a:srgbClr val="0000FF"/>
                </a:solidFill>
              </a:rPr>
              <a:t>cầu</a:t>
            </a:r>
            <a:r>
              <a:rPr lang="en-US" sz="2400" dirty="0">
                <a:solidFill>
                  <a:srgbClr val="0000FF"/>
                </a:solidFill>
              </a:rPr>
              <a:t> </a:t>
            </a:r>
            <a:r>
              <a:rPr lang="en-US" sz="2400" dirty="0" err="1">
                <a:solidFill>
                  <a:srgbClr val="0000FF"/>
                </a:solidFill>
              </a:rPr>
              <a:t>rồi</a:t>
            </a:r>
            <a:r>
              <a:rPr lang="en-US" sz="2400" dirty="0">
                <a:solidFill>
                  <a:srgbClr val="0000FF"/>
                </a:solidFill>
              </a:rPr>
              <a:t> </a:t>
            </a:r>
            <a:r>
              <a:rPr lang="en-US" sz="2400" dirty="0" err="1">
                <a:solidFill>
                  <a:srgbClr val="0000FF"/>
                </a:solidFill>
              </a:rPr>
              <a:t>khóa</a:t>
            </a:r>
            <a:r>
              <a:rPr lang="en-US" sz="2400" dirty="0">
                <a:solidFill>
                  <a:srgbClr val="0000FF"/>
                </a:solidFill>
              </a:rPr>
              <a:t> van </a:t>
            </a:r>
            <a:r>
              <a:rPr lang="en-US" sz="2400" dirty="0" err="1">
                <a:solidFill>
                  <a:srgbClr val="0000FF"/>
                </a:solidFill>
              </a:rPr>
              <a:t>lại</a:t>
            </a:r>
            <a:r>
              <a:rPr lang="en-US" sz="2400" dirty="0">
                <a:solidFill>
                  <a:srgbClr val="0000FF"/>
                </a:solidFill>
              </a:rPr>
              <a:t>.</a:t>
            </a:r>
          </a:p>
        </p:txBody>
      </p:sp>
      <p:sp>
        <p:nvSpPr>
          <p:cNvPr id="6" name="TextBox 5"/>
          <p:cNvSpPr txBox="1">
            <a:spLocks noChangeArrowheads="1"/>
          </p:cNvSpPr>
          <p:nvPr/>
        </p:nvSpPr>
        <p:spPr bwMode="auto">
          <a:xfrm>
            <a:off x="76200" y="527685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0000FF"/>
                </a:solidFill>
              </a:rPr>
              <a:t>        </a:t>
            </a:r>
          </a:p>
        </p:txBody>
      </p:sp>
    </p:spTree>
    <p:extLst>
      <p:ext uri="{BB962C8B-B14F-4D97-AF65-F5344CB8AC3E}">
        <p14:creationId xmlns:p14="http://schemas.microsoft.com/office/powerpoint/2010/main" val="2794894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41548"/>
            <a:ext cx="8458200" cy="309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3"/>
          <p:cNvGrpSpPr>
            <a:grpSpLocks/>
          </p:cNvGrpSpPr>
          <p:nvPr/>
        </p:nvGrpSpPr>
        <p:grpSpPr bwMode="auto">
          <a:xfrm>
            <a:off x="4138613" y="4081463"/>
            <a:ext cx="990600" cy="990600"/>
            <a:chOff x="2640" y="2792"/>
            <a:chExt cx="624" cy="624"/>
          </a:xfrm>
        </p:grpSpPr>
        <p:sp>
          <p:nvSpPr>
            <p:cNvPr id="12306" name="Oval 4"/>
            <p:cNvSpPr>
              <a:spLocks noChangeArrowheads="1"/>
            </p:cNvSpPr>
            <p:nvPr/>
          </p:nvSpPr>
          <p:spPr bwMode="auto">
            <a:xfrm>
              <a:off x="2640" y="2792"/>
              <a:ext cx="624" cy="624"/>
            </a:xfrm>
            <a:prstGeom prst="ellipse">
              <a:avLst/>
            </a:prstGeom>
            <a:gradFill rotWithShape="1">
              <a:gsLst>
                <a:gs pos="0">
                  <a:srgbClr val="765E00"/>
                </a:gs>
                <a:gs pos="50000">
                  <a:srgbClr val="FFCC00"/>
                </a:gs>
                <a:gs pos="100000">
                  <a:srgbClr val="765E00"/>
                </a:gs>
              </a:gsLst>
              <a:lin ang="5400000" scaled="1"/>
            </a:gradFill>
            <a:ln w="9525">
              <a:solidFill>
                <a:schemeClr val="tx1"/>
              </a:solidFill>
              <a:round/>
              <a:headEnd/>
              <a:tailEnd/>
            </a:ln>
          </p:spPr>
          <p:txBody>
            <a:bodyPr wrap="none" anchor="ctr"/>
            <a:lstStyle/>
            <a:p>
              <a:endParaRPr lang="vi-VN" altLang="vi-VN"/>
            </a:p>
          </p:txBody>
        </p:sp>
        <p:sp>
          <p:nvSpPr>
            <p:cNvPr id="12308" name="AutoShape 6"/>
            <p:cNvSpPr>
              <a:spLocks noChangeArrowheads="1"/>
            </p:cNvSpPr>
            <p:nvPr/>
          </p:nvSpPr>
          <p:spPr bwMode="auto">
            <a:xfrm rot="2652911">
              <a:off x="3080" y="2792"/>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25 w 21600"/>
                <a:gd name="T13" fmla="*/ 4650 h 21600"/>
                <a:gd name="T14" fmla="*/ 16875 w 21600"/>
                <a:gd name="T15" fmla="*/ 16950 h 21600"/>
              </a:gdLst>
              <a:ahLst/>
              <a:cxnLst>
                <a:cxn ang="T8">
                  <a:pos x="T0" y="T1"/>
                </a:cxn>
                <a:cxn ang="T9">
                  <a:pos x="T2" y="T3"/>
                </a:cxn>
                <a:cxn ang="T10">
                  <a:pos x="T4" y="T5"/>
                </a:cxn>
                <a:cxn ang="T11">
                  <a:pos x="T6" y="T7"/>
                </a:cxn>
              </a:cxnLst>
              <a:rect l="T12" t="T13" r="T14" b="T15"/>
              <a:pathLst>
                <a:path w="21600" h="21600">
                  <a:moveTo>
                    <a:pt x="0" y="0"/>
                  </a:moveTo>
                  <a:lnTo>
                    <a:pt x="5625" y="21600"/>
                  </a:lnTo>
                  <a:lnTo>
                    <a:pt x="15975"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2292" name="Line 7"/>
          <p:cNvSpPr>
            <a:spLocks noChangeShapeType="1"/>
          </p:cNvSpPr>
          <p:nvPr/>
        </p:nvSpPr>
        <p:spPr bwMode="auto">
          <a:xfrm flipH="1">
            <a:off x="4840288" y="4081463"/>
            <a:ext cx="152400" cy="152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Freeform 8"/>
          <p:cNvSpPr>
            <a:spLocks/>
          </p:cNvSpPr>
          <p:nvPr/>
        </p:nvSpPr>
        <p:spPr bwMode="auto">
          <a:xfrm>
            <a:off x="4029075" y="4752975"/>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p>
            <a:endParaRPr lang="en-US"/>
          </a:p>
        </p:txBody>
      </p:sp>
      <p:sp>
        <p:nvSpPr>
          <p:cNvPr id="23561" name="Freeform 9"/>
          <p:cNvSpPr>
            <a:spLocks/>
          </p:cNvSpPr>
          <p:nvPr/>
        </p:nvSpPr>
        <p:spPr bwMode="auto">
          <a:xfrm>
            <a:off x="4010025" y="4286250"/>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p>
            <a:endParaRPr lang="en-US"/>
          </a:p>
        </p:txBody>
      </p:sp>
      <p:sp>
        <p:nvSpPr>
          <p:cNvPr id="23562" name="Freeform 10"/>
          <p:cNvSpPr>
            <a:spLocks/>
          </p:cNvSpPr>
          <p:nvPr/>
        </p:nvSpPr>
        <p:spPr bwMode="auto">
          <a:xfrm>
            <a:off x="3967163" y="4533900"/>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p>
            <a:endParaRPr lang="en-US"/>
          </a:p>
        </p:txBody>
      </p:sp>
      <p:sp>
        <p:nvSpPr>
          <p:cNvPr id="23563" name="Freeform 11"/>
          <p:cNvSpPr>
            <a:spLocks/>
          </p:cNvSpPr>
          <p:nvPr/>
        </p:nvSpPr>
        <p:spPr bwMode="auto">
          <a:xfrm>
            <a:off x="4905375" y="4238625"/>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p>
            <a:endParaRPr lang="en-US"/>
          </a:p>
        </p:txBody>
      </p:sp>
      <p:sp>
        <p:nvSpPr>
          <p:cNvPr id="23564" name="Freeform 12"/>
          <p:cNvSpPr>
            <a:spLocks/>
          </p:cNvSpPr>
          <p:nvPr/>
        </p:nvSpPr>
        <p:spPr bwMode="auto">
          <a:xfrm>
            <a:off x="5000625" y="4514850"/>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p>
            <a:endParaRPr lang="en-US"/>
          </a:p>
        </p:txBody>
      </p:sp>
      <p:sp>
        <p:nvSpPr>
          <p:cNvPr id="23565" name="Freeform 13"/>
          <p:cNvSpPr>
            <a:spLocks/>
          </p:cNvSpPr>
          <p:nvPr/>
        </p:nvSpPr>
        <p:spPr bwMode="auto">
          <a:xfrm>
            <a:off x="4919663" y="4772025"/>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p>
            <a:endParaRPr lang="en-US"/>
          </a:p>
        </p:txBody>
      </p:sp>
      <p:sp>
        <p:nvSpPr>
          <p:cNvPr id="23567" name="Text Box 15"/>
          <p:cNvSpPr txBox="1">
            <a:spLocks noChangeArrowheads="1"/>
          </p:cNvSpPr>
          <p:nvPr/>
        </p:nvSpPr>
        <p:spPr bwMode="auto">
          <a:xfrm>
            <a:off x="152400" y="5327073"/>
            <a:ext cx="89015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2800" b="1" dirty="0">
                <a:solidFill>
                  <a:srgbClr val="0000FF"/>
                </a:solidFill>
                <a:latin typeface="Times New Roman" pitchFamily="18" charset="0"/>
              </a:rPr>
              <a:t>Người ta đã dùng hai đàn ngựa mỗi đàn 8 con mà cũng không kéo ra được.</a:t>
            </a:r>
          </a:p>
        </p:txBody>
      </p:sp>
      <p:sp>
        <p:nvSpPr>
          <p:cNvPr id="23568" name="Text Box 16"/>
          <p:cNvSpPr txBox="1">
            <a:spLocks noChangeArrowheads="1"/>
          </p:cNvSpPr>
          <p:nvPr/>
        </p:nvSpPr>
        <p:spPr bwMode="auto">
          <a:xfrm>
            <a:off x="1151501" y="6139246"/>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800" b="1" dirty="0">
                <a:solidFill>
                  <a:srgbClr val="FF0000"/>
                </a:solidFill>
                <a:latin typeface="Times New Roman" pitchFamily="18" charset="0"/>
              </a:rPr>
              <a:t> </a:t>
            </a:r>
            <a:r>
              <a:rPr lang="en-US" altLang="vi-VN" sz="2800" b="1" dirty="0" err="1">
                <a:latin typeface="Times New Roman" pitchFamily="18" charset="0"/>
              </a:rPr>
              <a:t>Hãy</a:t>
            </a:r>
            <a:r>
              <a:rPr lang="en-US" altLang="vi-VN" sz="2800" b="1" dirty="0">
                <a:latin typeface="Times New Roman" pitchFamily="18" charset="0"/>
              </a:rPr>
              <a:t> </a:t>
            </a:r>
            <a:r>
              <a:rPr lang="en-US" altLang="vi-VN" sz="2800" b="1" dirty="0" err="1">
                <a:latin typeface="Times New Roman" pitchFamily="18" charset="0"/>
              </a:rPr>
              <a:t>giải</a:t>
            </a:r>
            <a:r>
              <a:rPr lang="en-US" altLang="vi-VN" sz="2800" b="1" dirty="0">
                <a:latin typeface="Times New Roman" pitchFamily="18" charset="0"/>
              </a:rPr>
              <a:t> </a:t>
            </a:r>
            <a:r>
              <a:rPr lang="en-US" altLang="vi-VN" sz="2800" b="1" dirty="0" err="1">
                <a:latin typeface="Times New Roman" pitchFamily="18" charset="0"/>
              </a:rPr>
              <a:t>thích</a:t>
            </a:r>
            <a:r>
              <a:rPr lang="en-US" altLang="vi-VN" sz="2800" b="1" dirty="0">
                <a:latin typeface="Times New Roman" pitchFamily="18" charset="0"/>
              </a:rPr>
              <a:t> </a:t>
            </a:r>
            <a:r>
              <a:rPr lang="en-US" altLang="vi-VN" sz="2800" b="1" dirty="0" err="1">
                <a:latin typeface="Times New Roman" pitchFamily="18" charset="0"/>
              </a:rPr>
              <a:t>tại</a:t>
            </a:r>
            <a:r>
              <a:rPr lang="en-US" altLang="vi-VN" sz="2800" b="1" dirty="0">
                <a:latin typeface="Times New Roman" pitchFamily="18" charset="0"/>
              </a:rPr>
              <a:t> </a:t>
            </a:r>
            <a:r>
              <a:rPr lang="en-US" altLang="vi-VN" sz="2800" b="1" dirty="0" err="1">
                <a:latin typeface="Times New Roman" pitchFamily="18" charset="0"/>
              </a:rPr>
              <a:t>sao</a:t>
            </a:r>
            <a:r>
              <a:rPr lang="en-US" altLang="vi-VN" sz="2800" b="1" dirty="0">
                <a:latin typeface="Times New Roman" pitchFamily="18" charset="0"/>
              </a:rPr>
              <a:t>?</a:t>
            </a:r>
          </a:p>
        </p:txBody>
      </p:sp>
      <p:sp>
        <p:nvSpPr>
          <p:cNvPr id="21" name="Text Box 3"/>
          <p:cNvSpPr txBox="1">
            <a:spLocks noChangeArrowheads="1"/>
          </p:cNvSpPr>
          <p:nvPr/>
        </p:nvSpPr>
        <p:spPr bwMode="auto">
          <a:xfrm>
            <a:off x="152400" y="533400"/>
            <a:ext cx="6326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dirty="0">
                <a:solidFill>
                  <a:srgbClr val="FF0000"/>
                </a:solidFill>
                <a:latin typeface="Times New Roman" pitchFamily="18" charset="0"/>
              </a:rPr>
              <a:t>I</a:t>
            </a:r>
            <a:r>
              <a:rPr lang="en-US" altLang="vi-VN" sz="2400" b="1" u="sng" dirty="0">
                <a:solidFill>
                  <a:srgbClr val="FF0000"/>
                </a:solidFill>
                <a:latin typeface="Times New Roman" pitchFamily="18" charset="0"/>
              </a:rPr>
              <a:t>. SỰ TỒN TẠI CỦA ÁP  SUẤT KHÍ QUYỂN:</a:t>
            </a:r>
          </a:p>
        </p:txBody>
      </p:sp>
      <p:sp>
        <p:nvSpPr>
          <p:cNvPr id="22" name="Text Box 4"/>
          <p:cNvSpPr txBox="1">
            <a:spLocks noChangeArrowheads="1"/>
          </p:cNvSpPr>
          <p:nvPr/>
        </p:nvSpPr>
        <p:spPr bwMode="auto">
          <a:xfrm>
            <a:off x="304800" y="990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u="sng">
                <a:solidFill>
                  <a:srgbClr val="000099"/>
                </a:solidFill>
                <a:latin typeface="Times New Roman" pitchFamily="18" charset="0"/>
              </a:rPr>
              <a:t>1. Thí nghiệm 1</a:t>
            </a:r>
            <a:r>
              <a:rPr lang="en-US" altLang="vi-VN" sz="2400" b="1">
                <a:solidFill>
                  <a:srgbClr val="000099"/>
                </a:solidFill>
                <a:latin typeface="Times New Roman" pitchFamily="18" charset="0"/>
              </a:rPr>
              <a:t>:</a:t>
            </a:r>
          </a:p>
        </p:txBody>
      </p:sp>
      <p:sp>
        <p:nvSpPr>
          <p:cNvPr id="23" name="Text Box 5"/>
          <p:cNvSpPr txBox="1">
            <a:spLocks noChangeArrowheads="1"/>
          </p:cNvSpPr>
          <p:nvPr/>
        </p:nvSpPr>
        <p:spPr bwMode="auto">
          <a:xfrm>
            <a:off x="228600" y="13716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 2.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2</a:t>
            </a:r>
            <a:r>
              <a:rPr lang="en-US" altLang="vi-VN" sz="2400" b="1" dirty="0">
                <a:solidFill>
                  <a:srgbClr val="000099"/>
                </a:solidFill>
                <a:latin typeface="Times New Roman" pitchFamily="18" charset="0"/>
              </a:rPr>
              <a:t>:</a:t>
            </a:r>
          </a:p>
        </p:txBody>
      </p:sp>
      <p:sp>
        <p:nvSpPr>
          <p:cNvPr id="24" name="WordArt 20"/>
          <p:cNvSpPr>
            <a:spLocks noChangeArrowheads="1" noChangeShapeType="1" noTextEdit="1"/>
          </p:cNvSpPr>
          <p:nvPr/>
        </p:nvSpPr>
        <p:spPr bwMode="auto">
          <a:xfrm>
            <a:off x="838200" y="762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Times" pitchFamily="2" charset="0"/>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Times" pitchFamily="2" charset="0"/>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a:t>
            </a:r>
          </a:p>
        </p:txBody>
      </p:sp>
      <p:sp>
        <p:nvSpPr>
          <p:cNvPr id="25" name="Text Box 5"/>
          <p:cNvSpPr txBox="1">
            <a:spLocks noChangeArrowheads="1"/>
          </p:cNvSpPr>
          <p:nvPr/>
        </p:nvSpPr>
        <p:spPr bwMode="auto">
          <a:xfrm>
            <a:off x="228600" y="1747837"/>
            <a:ext cx="754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 3.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3</a:t>
            </a:r>
            <a:r>
              <a:rPr lang="en-US" altLang="vi-VN" sz="2400" b="1" dirty="0">
                <a:solidFill>
                  <a:srgbClr val="000099"/>
                </a:solidFill>
                <a:latin typeface="Times New Roman" pitchFamily="18" charset="0"/>
              </a:rPr>
              <a:t>: </a:t>
            </a:r>
            <a:r>
              <a:rPr lang="en-US" sz="2800" dirty="0" err="1">
                <a:latin typeface="Times New Roman" pitchFamily="18" charset="0"/>
                <a:ea typeface="Calibri" pitchFamily="34" charset="0"/>
                <a:cs typeface="Times New Roman" pitchFamily="18" charset="0"/>
              </a:rPr>
              <a:t>Thí</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nghiệm</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của</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Ghê</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rích</a:t>
            </a:r>
            <a:endParaRPr lang="en-US" sz="2800" dirty="0">
              <a:latin typeface="Times New Roman" pitchFamily="18" charset="0"/>
              <a:ea typeface="Calibri" pitchFamily="34" charset="0"/>
              <a:cs typeface="Times New Roman" pitchFamily="18" charset="0"/>
            </a:endParaRPr>
          </a:p>
          <a:p>
            <a:pPr eaLnBrk="1" hangingPunct="1">
              <a:spcBef>
                <a:spcPct val="50000"/>
              </a:spcBef>
            </a:pPr>
            <a:endParaRPr lang="en-US" altLang="vi-VN" sz="2400" b="1" dirty="0">
              <a:solidFill>
                <a:srgbClr val="000099"/>
              </a:solidFill>
              <a:latin typeface="Times New Roman" pitchFamily="18" charset="0"/>
            </a:endParaRPr>
          </a:p>
        </p:txBody>
      </p:sp>
    </p:spTree>
    <p:extLst>
      <p:ext uri="{BB962C8B-B14F-4D97-AF65-F5344CB8AC3E}">
        <p14:creationId xmlns:p14="http://schemas.microsoft.com/office/powerpoint/2010/main" val="391107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wedge">
                                      <p:cBhvr>
                                        <p:cTn id="7" dur="2000"/>
                                        <p:tgtEl>
                                          <p:spTgt spid="23561"/>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562"/>
                                        </p:tgtEl>
                                        <p:attrNameLst>
                                          <p:attrName>style.visibility</p:attrName>
                                        </p:attrNameLst>
                                      </p:cBhvr>
                                      <p:to>
                                        <p:strVal val="visible"/>
                                      </p:to>
                                    </p:set>
                                    <p:animEffect transition="in" filter="wedge">
                                      <p:cBhvr>
                                        <p:cTn id="10" dur="2000"/>
                                        <p:tgtEl>
                                          <p:spTgt spid="2356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wedge">
                                      <p:cBhvr>
                                        <p:cTn id="13" dur="2000"/>
                                        <p:tgtEl>
                                          <p:spTgt spid="2356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565"/>
                                        </p:tgtEl>
                                        <p:attrNameLst>
                                          <p:attrName>style.visibility</p:attrName>
                                        </p:attrNameLst>
                                      </p:cBhvr>
                                      <p:to>
                                        <p:strVal val="visible"/>
                                      </p:to>
                                    </p:set>
                                    <p:animEffect transition="in" filter="wedge">
                                      <p:cBhvr>
                                        <p:cTn id="16" dur="2000"/>
                                        <p:tgtEl>
                                          <p:spTgt spid="23565"/>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3564"/>
                                        </p:tgtEl>
                                        <p:attrNameLst>
                                          <p:attrName>style.visibility</p:attrName>
                                        </p:attrNameLst>
                                      </p:cBhvr>
                                      <p:to>
                                        <p:strVal val="visible"/>
                                      </p:to>
                                    </p:set>
                                    <p:animEffect transition="in" filter="wedge">
                                      <p:cBhvr>
                                        <p:cTn id="19" dur="2000"/>
                                        <p:tgtEl>
                                          <p:spTgt spid="23564"/>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3563"/>
                                        </p:tgtEl>
                                        <p:attrNameLst>
                                          <p:attrName>style.visibility</p:attrName>
                                        </p:attrNameLst>
                                      </p:cBhvr>
                                      <p:to>
                                        <p:strVal val="visible"/>
                                      </p:to>
                                    </p:set>
                                    <p:animEffect transition="in" filter="wedge">
                                      <p:cBhvr>
                                        <p:cTn id="22" dur="2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3" grpId="0" animBg="1"/>
      <p:bldP spid="23564" grpId="0" animBg="1"/>
      <p:bldP spid="235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86200" y="3429000"/>
            <a:ext cx="2133600" cy="2130425"/>
            <a:chOff x="2016" y="2776"/>
            <a:chExt cx="672" cy="672"/>
          </a:xfrm>
          <a:solidFill>
            <a:schemeClr val="bg1"/>
          </a:solidFill>
        </p:grpSpPr>
        <p:sp>
          <p:nvSpPr>
            <p:cNvPr id="11286" name="Oval 3"/>
            <p:cNvSpPr>
              <a:spLocks noChangeArrowheads="1"/>
            </p:cNvSpPr>
            <p:nvPr/>
          </p:nvSpPr>
          <p:spPr bwMode="auto">
            <a:xfrm>
              <a:off x="2016" y="2776"/>
              <a:ext cx="672" cy="672"/>
            </a:xfrm>
            <a:prstGeom prst="ellipse">
              <a:avLst/>
            </a:prstGeom>
            <a:grpFill/>
            <a:ln w="9525">
              <a:solidFill>
                <a:schemeClr val="bg1"/>
              </a:solidFill>
              <a:round/>
              <a:headEnd/>
              <a:tailEnd/>
            </a:ln>
          </p:spPr>
          <p:txBody>
            <a:bodyPr wrap="none" anchor="ctr"/>
            <a:lstStyle/>
            <a:p>
              <a:endParaRPr lang="vi-VN" altLang="vi-VN"/>
            </a:p>
          </p:txBody>
        </p:sp>
        <p:sp>
          <p:nvSpPr>
            <p:cNvPr id="11287" name="Oval 4"/>
            <p:cNvSpPr>
              <a:spLocks noChangeArrowheads="1"/>
            </p:cNvSpPr>
            <p:nvPr/>
          </p:nvSpPr>
          <p:spPr bwMode="auto">
            <a:xfrm>
              <a:off x="2120" y="2891"/>
              <a:ext cx="461" cy="461"/>
            </a:xfrm>
            <a:prstGeom prst="ellipse">
              <a:avLst/>
            </a:prstGeom>
            <a:grpFill/>
            <a:ln w="9525">
              <a:solidFill>
                <a:schemeClr val="bg1"/>
              </a:solidFill>
              <a:round/>
              <a:headEnd/>
              <a:tailEnd/>
            </a:ln>
          </p:spPr>
          <p:txBody>
            <a:bodyPr wrap="none" anchor="ctr"/>
            <a:lstStyle/>
            <a:p>
              <a:endParaRPr lang="vi-VN" altLang="vi-VN"/>
            </a:p>
          </p:txBody>
        </p:sp>
      </p:grpSp>
      <p:sp>
        <p:nvSpPr>
          <p:cNvPr id="22533" name="Text Box 5"/>
          <p:cNvSpPr txBox="1">
            <a:spLocks noChangeArrowheads="1"/>
          </p:cNvSpPr>
          <p:nvPr/>
        </p:nvSpPr>
        <p:spPr bwMode="auto">
          <a:xfrm>
            <a:off x="285750" y="16764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400" b="1" u="sng" dirty="0">
                <a:solidFill>
                  <a:schemeClr val="accent1">
                    <a:lumMod val="50000"/>
                  </a:schemeClr>
                </a:solidFill>
                <a:latin typeface="Times New Roman" pitchFamily="18" charset="0"/>
              </a:rPr>
              <a:t>3.Thí </a:t>
            </a:r>
            <a:r>
              <a:rPr lang="en-US" altLang="vi-VN" sz="2400" b="1" u="sng" dirty="0" err="1">
                <a:solidFill>
                  <a:schemeClr val="accent1">
                    <a:lumMod val="50000"/>
                  </a:schemeClr>
                </a:solidFill>
                <a:latin typeface="Times New Roman" pitchFamily="18" charset="0"/>
              </a:rPr>
              <a:t>nghiệm</a:t>
            </a:r>
            <a:r>
              <a:rPr lang="en-US" altLang="vi-VN" sz="2400" b="1" u="sng" dirty="0">
                <a:solidFill>
                  <a:schemeClr val="accent1">
                    <a:lumMod val="50000"/>
                  </a:schemeClr>
                </a:solidFill>
                <a:latin typeface="Times New Roman" pitchFamily="18" charset="0"/>
              </a:rPr>
              <a:t> 3:</a:t>
            </a:r>
          </a:p>
        </p:txBody>
      </p:sp>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3429000"/>
            <a:ext cx="11906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3352800"/>
            <a:ext cx="14208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p:cNvSpPr txBox="1">
            <a:spLocks noChangeArrowheads="1"/>
          </p:cNvSpPr>
          <p:nvPr/>
        </p:nvSpPr>
        <p:spPr bwMode="auto">
          <a:xfrm>
            <a:off x="4038600" y="1524000"/>
            <a:ext cx="187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800">
                <a:latin typeface="Times New Roman" pitchFamily="18" charset="0"/>
              </a:rPr>
              <a:t>Hai bán cầu</a:t>
            </a:r>
          </a:p>
        </p:txBody>
      </p:sp>
      <p:sp>
        <p:nvSpPr>
          <p:cNvPr id="22538" name="Line 10"/>
          <p:cNvSpPr>
            <a:spLocks noChangeShapeType="1"/>
          </p:cNvSpPr>
          <p:nvPr/>
        </p:nvSpPr>
        <p:spPr bwMode="auto">
          <a:xfrm flipH="1">
            <a:off x="3657600" y="2057400"/>
            <a:ext cx="14478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11"/>
          <p:cNvSpPr>
            <a:spLocks noChangeShapeType="1"/>
          </p:cNvSpPr>
          <p:nvPr/>
        </p:nvSpPr>
        <p:spPr bwMode="auto">
          <a:xfrm>
            <a:off x="5181600" y="2057400"/>
            <a:ext cx="13716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Text Box 15"/>
          <p:cNvSpPr txBox="1">
            <a:spLocks noChangeArrowheads="1"/>
          </p:cNvSpPr>
          <p:nvPr/>
        </p:nvSpPr>
        <p:spPr bwMode="auto">
          <a:xfrm>
            <a:off x="0" y="533400"/>
            <a:ext cx="618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400" b="1" u="sng" dirty="0">
                <a:solidFill>
                  <a:schemeClr val="accent1">
                    <a:lumMod val="50000"/>
                  </a:schemeClr>
                </a:solidFill>
                <a:latin typeface="Times New Roman" pitchFamily="18" charset="0"/>
              </a:rPr>
              <a:t>I. SỰ TỒN TẠI CỦA ÁP SUẤT KHÍ QUYỂN</a:t>
            </a:r>
          </a:p>
        </p:txBody>
      </p:sp>
      <p:sp>
        <p:nvSpPr>
          <p:cNvPr id="11278" name="Text Box 16"/>
          <p:cNvSpPr txBox="1">
            <a:spLocks noChangeArrowheads="1"/>
          </p:cNvSpPr>
          <p:nvPr/>
        </p:nvSpPr>
        <p:spPr bwMode="auto">
          <a:xfrm>
            <a:off x="228600" y="838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400" b="1" u="sng" dirty="0">
                <a:solidFill>
                  <a:schemeClr val="accent1">
                    <a:lumMod val="50000"/>
                  </a:schemeClr>
                </a:solidFill>
                <a:latin typeface="Times New Roman" pitchFamily="18" charset="0"/>
              </a:rPr>
              <a:t>1.Thí </a:t>
            </a:r>
            <a:r>
              <a:rPr lang="en-US" altLang="vi-VN" sz="2400" b="1" u="sng" dirty="0" err="1">
                <a:solidFill>
                  <a:schemeClr val="accent1">
                    <a:lumMod val="50000"/>
                  </a:schemeClr>
                </a:solidFill>
                <a:latin typeface="Times New Roman" pitchFamily="18" charset="0"/>
              </a:rPr>
              <a:t>nghiệm</a:t>
            </a:r>
            <a:r>
              <a:rPr lang="en-US" altLang="vi-VN" sz="2400" b="1" u="sng" dirty="0">
                <a:solidFill>
                  <a:schemeClr val="accent1">
                    <a:lumMod val="50000"/>
                  </a:schemeClr>
                </a:solidFill>
                <a:latin typeface="Times New Roman" pitchFamily="18" charset="0"/>
              </a:rPr>
              <a:t> 1:</a:t>
            </a:r>
          </a:p>
        </p:txBody>
      </p:sp>
      <p:sp>
        <p:nvSpPr>
          <p:cNvPr id="11279" name="Text Box 17"/>
          <p:cNvSpPr txBox="1">
            <a:spLocks noChangeArrowheads="1"/>
          </p:cNvSpPr>
          <p:nvPr/>
        </p:nvSpPr>
        <p:spPr bwMode="auto">
          <a:xfrm>
            <a:off x="247650" y="1219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400" b="1" u="sng" dirty="0">
                <a:solidFill>
                  <a:schemeClr val="accent1">
                    <a:lumMod val="50000"/>
                  </a:schemeClr>
                </a:solidFill>
                <a:latin typeface="Times New Roman" pitchFamily="18" charset="0"/>
              </a:rPr>
              <a:t>2.Thí </a:t>
            </a:r>
            <a:r>
              <a:rPr lang="en-US" altLang="vi-VN" sz="2400" b="1" u="sng" dirty="0" err="1">
                <a:solidFill>
                  <a:schemeClr val="accent1">
                    <a:lumMod val="50000"/>
                  </a:schemeClr>
                </a:solidFill>
                <a:latin typeface="Times New Roman" pitchFamily="18" charset="0"/>
              </a:rPr>
              <a:t>nghiệm</a:t>
            </a:r>
            <a:r>
              <a:rPr lang="en-US" altLang="vi-VN" sz="2400" b="1" u="sng" dirty="0">
                <a:solidFill>
                  <a:schemeClr val="accent1">
                    <a:lumMod val="50000"/>
                  </a:schemeClr>
                </a:solidFill>
                <a:latin typeface="Times New Roman" pitchFamily="18" charset="0"/>
              </a:rPr>
              <a:t> 2:</a:t>
            </a:r>
          </a:p>
        </p:txBody>
      </p:sp>
      <p:grpSp>
        <p:nvGrpSpPr>
          <p:cNvPr id="3" name="Group 18"/>
          <p:cNvGrpSpPr>
            <a:grpSpLocks/>
          </p:cNvGrpSpPr>
          <p:nvPr/>
        </p:nvGrpSpPr>
        <p:grpSpPr bwMode="auto">
          <a:xfrm>
            <a:off x="381000" y="4122962"/>
            <a:ext cx="2590800" cy="2193471"/>
            <a:chOff x="2640" y="2792"/>
            <a:chExt cx="624" cy="624"/>
          </a:xfrm>
        </p:grpSpPr>
        <p:sp>
          <p:nvSpPr>
            <p:cNvPr id="11283" name="Oval 19"/>
            <p:cNvSpPr>
              <a:spLocks noChangeArrowheads="1"/>
            </p:cNvSpPr>
            <p:nvPr/>
          </p:nvSpPr>
          <p:spPr bwMode="auto">
            <a:xfrm>
              <a:off x="2640" y="2792"/>
              <a:ext cx="624" cy="624"/>
            </a:xfrm>
            <a:prstGeom prst="ellipse">
              <a:avLst/>
            </a:prstGeom>
            <a:gradFill rotWithShape="1">
              <a:gsLst>
                <a:gs pos="0">
                  <a:srgbClr val="765E00"/>
                </a:gs>
                <a:gs pos="50000">
                  <a:srgbClr val="FFCC00"/>
                </a:gs>
                <a:gs pos="100000">
                  <a:srgbClr val="765E00"/>
                </a:gs>
              </a:gsLst>
              <a:lin ang="5400000" scaled="1"/>
            </a:gradFill>
            <a:ln w="9525">
              <a:solidFill>
                <a:schemeClr val="tx1"/>
              </a:solidFill>
              <a:round/>
              <a:headEnd/>
              <a:tailEnd/>
            </a:ln>
          </p:spPr>
          <p:txBody>
            <a:bodyPr wrap="none" anchor="ctr"/>
            <a:lstStyle/>
            <a:p>
              <a:endParaRPr lang="vi-VN" altLang="vi-VN"/>
            </a:p>
          </p:txBody>
        </p:sp>
        <p:sp>
          <p:nvSpPr>
            <p:cNvPr id="11285" name="AutoShape 21"/>
            <p:cNvSpPr>
              <a:spLocks noChangeArrowheads="1"/>
            </p:cNvSpPr>
            <p:nvPr/>
          </p:nvSpPr>
          <p:spPr bwMode="auto">
            <a:xfrm rot="2652911">
              <a:off x="3080" y="2792"/>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25 w 21600"/>
                <a:gd name="T13" fmla="*/ 4650 h 21600"/>
                <a:gd name="T14" fmla="*/ 16875 w 21600"/>
                <a:gd name="T15" fmla="*/ 16950 h 21600"/>
              </a:gdLst>
              <a:ahLst/>
              <a:cxnLst>
                <a:cxn ang="T8">
                  <a:pos x="T0" y="T1"/>
                </a:cxn>
                <a:cxn ang="T9">
                  <a:pos x="T2" y="T3"/>
                </a:cxn>
                <a:cxn ang="T10">
                  <a:pos x="T4" y="T5"/>
                </a:cxn>
                <a:cxn ang="T11">
                  <a:pos x="T6" y="T7"/>
                </a:cxn>
              </a:cxnLst>
              <a:rect l="T12" t="T13" r="T14" b="T15"/>
              <a:pathLst>
                <a:path w="21600" h="21600">
                  <a:moveTo>
                    <a:pt x="0" y="0"/>
                  </a:moveTo>
                  <a:lnTo>
                    <a:pt x="5625" y="21600"/>
                  </a:lnTo>
                  <a:lnTo>
                    <a:pt x="15975"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22550" name="Line 22"/>
          <p:cNvSpPr>
            <a:spLocks noChangeShapeType="1"/>
          </p:cNvSpPr>
          <p:nvPr/>
        </p:nvSpPr>
        <p:spPr bwMode="auto">
          <a:xfrm flipH="1">
            <a:off x="2286000" y="4191000"/>
            <a:ext cx="290513" cy="300038"/>
          </a:xfrm>
          <a:prstGeom prst="line">
            <a:avLst/>
          </a:prstGeom>
          <a:noFill/>
          <a:ln w="317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Line 23"/>
          <p:cNvSpPr>
            <a:spLocks noChangeShapeType="1"/>
          </p:cNvSpPr>
          <p:nvPr/>
        </p:nvSpPr>
        <p:spPr bwMode="auto">
          <a:xfrm rot="304904" flipV="1">
            <a:off x="2289175" y="3811588"/>
            <a:ext cx="685800" cy="769937"/>
          </a:xfrm>
          <a:prstGeom prst="line">
            <a:avLst/>
          </a:prstGeom>
          <a:noFill/>
          <a:ln w="127000">
            <a:solidFill>
              <a:srgbClr val="FF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Times" pitchFamily="2" charset="0"/>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Times" pitchFamily="2" charset="0"/>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a:t>
            </a:r>
          </a:p>
        </p:txBody>
      </p:sp>
    </p:spTree>
    <p:extLst>
      <p:ext uri="{BB962C8B-B14F-4D97-AF65-F5344CB8AC3E}">
        <p14:creationId xmlns:p14="http://schemas.microsoft.com/office/powerpoint/2010/main" val="821547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500" fill="hold"/>
                                        <p:tgtEl>
                                          <p:spTgt spid="22537"/>
                                        </p:tgtEl>
                                        <p:attrNameLst>
                                          <p:attrName>ppt_w</p:attrName>
                                        </p:attrNameLst>
                                      </p:cBhvr>
                                      <p:tavLst>
                                        <p:tav tm="0">
                                          <p:val>
                                            <p:fltVal val="0"/>
                                          </p:val>
                                        </p:tav>
                                        <p:tav tm="100000">
                                          <p:val>
                                            <p:strVal val="#ppt_w"/>
                                          </p:val>
                                        </p:tav>
                                      </p:tavLst>
                                    </p:anim>
                                    <p:anim calcmode="lin" valueType="num">
                                      <p:cBhvr>
                                        <p:cTn id="8" dur="500" fill="hold"/>
                                        <p:tgtEl>
                                          <p:spTgt spid="2253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2538"/>
                                        </p:tgtEl>
                                        <p:attrNameLst>
                                          <p:attrName>style.visibility</p:attrName>
                                        </p:attrNameLst>
                                      </p:cBhvr>
                                      <p:to>
                                        <p:strVal val="visible"/>
                                      </p:to>
                                    </p:set>
                                    <p:anim calcmode="lin" valueType="num">
                                      <p:cBhvr>
                                        <p:cTn id="12" dur="500" fill="hold"/>
                                        <p:tgtEl>
                                          <p:spTgt spid="22538"/>
                                        </p:tgtEl>
                                        <p:attrNameLst>
                                          <p:attrName>ppt_w</p:attrName>
                                        </p:attrNameLst>
                                      </p:cBhvr>
                                      <p:tavLst>
                                        <p:tav tm="0">
                                          <p:val>
                                            <p:fltVal val="0"/>
                                          </p:val>
                                        </p:tav>
                                        <p:tav tm="100000">
                                          <p:val>
                                            <p:strVal val="#ppt_w"/>
                                          </p:val>
                                        </p:tav>
                                      </p:tavLst>
                                    </p:anim>
                                    <p:anim calcmode="lin" valueType="num">
                                      <p:cBhvr>
                                        <p:cTn id="13" dur="500" fill="hold"/>
                                        <p:tgtEl>
                                          <p:spTgt spid="22538"/>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22539"/>
                                        </p:tgtEl>
                                        <p:attrNameLst>
                                          <p:attrName>style.visibility</p:attrName>
                                        </p:attrNameLst>
                                      </p:cBhvr>
                                      <p:to>
                                        <p:strVal val="visible"/>
                                      </p:to>
                                    </p:set>
                                    <p:anim calcmode="lin" valueType="num">
                                      <p:cBhvr>
                                        <p:cTn id="16" dur="500" fill="hold"/>
                                        <p:tgtEl>
                                          <p:spTgt spid="22539"/>
                                        </p:tgtEl>
                                        <p:attrNameLst>
                                          <p:attrName>ppt_w</p:attrName>
                                        </p:attrNameLst>
                                      </p:cBhvr>
                                      <p:tavLst>
                                        <p:tav tm="0">
                                          <p:val>
                                            <p:fltVal val="0"/>
                                          </p:val>
                                        </p:tav>
                                        <p:tav tm="100000">
                                          <p:val>
                                            <p:strVal val="#ppt_w"/>
                                          </p:val>
                                        </p:tav>
                                      </p:tavLst>
                                    </p:anim>
                                    <p:anim calcmode="lin" valueType="num">
                                      <p:cBhvr>
                                        <p:cTn id="17" dur="500" fill="hold"/>
                                        <p:tgtEl>
                                          <p:spTgt spid="2253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23" presetClass="entr" presetSubtype="16" fill="hold" nodeType="afterEffect">
                                  <p:stCondLst>
                                    <p:cond delay="0"/>
                                  </p:stCondLst>
                                  <p:childTnLst>
                                    <p:set>
                                      <p:cBhvr>
                                        <p:cTn id="20" dur="1" fill="hold">
                                          <p:stCondLst>
                                            <p:cond delay="0"/>
                                          </p:stCondLst>
                                        </p:cTn>
                                        <p:tgtEl>
                                          <p:spTgt spid="22534"/>
                                        </p:tgtEl>
                                        <p:attrNameLst>
                                          <p:attrName>style.visibility</p:attrName>
                                        </p:attrNameLst>
                                      </p:cBhvr>
                                      <p:to>
                                        <p:strVal val="visible"/>
                                      </p:to>
                                    </p:set>
                                    <p:anim calcmode="lin" valueType="num">
                                      <p:cBhvr>
                                        <p:cTn id="21" dur="500" fill="hold"/>
                                        <p:tgtEl>
                                          <p:spTgt spid="22534"/>
                                        </p:tgtEl>
                                        <p:attrNameLst>
                                          <p:attrName>ppt_w</p:attrName>
                                        </p:attrNameLst>
                                      </p:cBhvr>
                                      <p:tavLst>
                                        <p:tav tm="0">
                                          <p:val>
                                            <p:fltVal val="0"/>
                                          </p:val>
                                        </p:tav>
                                        <p:tav tm="100000">
                                          <p:val>
                                            <p:strVal val="#ppt_w"/>
                                          </p:val>
                                        </p:tav>
                                      </p:tavLst>
                                    </p:anim>
                                    <p:anim calcmode="lin" valueType="num">
                                      <p:cBhvr>
                                        <p:cTn id="22" dur="500" fill="hold"/>
                                        <p:tgtEl>
                                          <p:spTgt spid="2253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2535"/>
                                        </p:tgtEl>
                                        <p:attrNameLst>
                                          <p:attrName>style.visibility</p:attrName>
                                        </p:attrNameLst>
                                      </p:cBhvr>
                                      <p:to>
                                        <p:strVal val="visible"/>
                                      </p:to>
                                    </p:set>
                                    <p:anim calcmode="lin" valueType="num">
                                      <p:cBhvr>
                                        <p:cTn id="25" dur="500" fill="hold"/>
                                        <p:tgtEl>
                                          <p:spTgt spid="22535"/>
                                        </p:tgtEl>
                                        <p:attrNameLst>
                                          <p:attrName>ppt_w</p:attrName>
                                        </p:attrNameLst>
                                      </p:cBhvr>
                                      <p:tavLst>
                                        <p:tav tm="0">
                                          <p:val>
                                            <p:fltVal val="0"/>
                                          </p:val>
                                        </p:tav>
                                        <p:tav tm="100000">
                                          <p:val>
                                            <p:strVal val="#ppt_w"/>
                                          </p:val>
                                        </p:tav>
                                      </p:tavLst>
                                    </p:anim>
                                    <p:anim calcmode="lin" valueType="num">
                                      <p:cBhvr>
                                        <p:cTn id="26" dur="500" fill="hold"/>
                                        <p:tgtEl>
                                          <p:spTgt spid="2253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500"/>
                            </p:stCondLst>
                            <p:childTnLst>
                              <p:par>
                                <p:cTn id="28" presetID="2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8"/>
                                            </p:cond>
                                          </p:stCondLst>
                                          <p:endCondLst>
                                            <p:cond evt="onStopAudio" delay="0">
                                              <p:tgtEl>
                                                <p:sldTgt/>
                                              </p:tgtEl>
                                            </p:cond>
                                          </p:endCondLst>
                                        </p:cTn>
                                        <p:tgtEl>
                                          <p:sndTgt r:embed="rId2" name="laser.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9" presetClass="exit" presetSubtype="10" fill="hold" nodeType="clickEffect">
                                  <p:stCondLst>
                                    <p:cond delay="0"/>
                                  </p:stCondLst>
                                  <p:childTnLst>
                                    <p:anim calcmode="lin" valueType="num">
                                      <p:cBhvr>
                                        <p:cTn id="35" dur="3000"/>
                                        <p:tgtEl>
                                          <p:spTgt spid="2"/>
                                        </p:tgtEl>
                                        <p:attrNameLst>
                                          <p:attrName>ppt_h</p:attrName>
                                        </p:attrNameLst>
                                      </p:cBhvr>
                                      <p:tavLst>
                                        <p:tav tm="0">
                                          <p:val>
                                            <p:strVal val="ppt_h"/>
                                          </p:val>
                                        </p:tav>
                                        <p:tav tm="100000">
                                          <p:val>
                                            <p:strVal val="ppt_h"/>
                                          </p:val>
                                        </p:tav>
                                      </p:tavLst>
                                    </p:anim>
                                    <p:anim calcmode="lin" valueType="num">
                                      <p:cBhvr>
                                        <p:cTn id="36" dur="3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7" dur="1" fill="hold">
                                          <p:stCondLst>
                                            <p:cond delay="2999"/>
                                          </p:stCondLst>
                                        </p:cTn>
                                        <p:tgtEl>
                                          <p:spTgt spid="2"/>
                                        </p:tgtEl>
                                        <p:attrNameLst>
                                          <p:attrName>style.visibility</p:attrName>
                                        </p:attrNameLst>
                                      </p:cBhvr>
                                      <p:to>
                                        <p:strVal val="hidden"/>
                                      </p:to>
                                    </p:set>
                                  </p:childTnLst>
                                  <p:subTnLst>
                                    <p:audio>
                                      <p:cMediaNode vol="100000">
                                        <p:cTn display="0" masterRel="sameClick">
                                          <p:stCondLst>
                                            <p:cond evt="begin" delay="0">
                                              <p:tn val="34"/>
                                            </p:cond>
                                          </p:stCondLst>
                                          <p:endCondLst>
                                            <p:cond evt="onStopAudio" delay="0">
                                              <p:tgtEl>
                                                <p:sldTgt/>
                                              </p:tgtEl>
                                            </p:cond>
                                          </p:endCondLst>
                                        </p:cTn>
                                        <p:tgtEl>
                                          <p:sndTgt r:embed="rId2" name="laser.wav"/>
                                        </p:tgtEl>
                                      </p:cMediaNode>
                                    </p:audio>
                                  </p:subTnLst>
                                </p:cTn>
                              </p:par>
                              <p:par>
                                <p:cTn id="38" presetID="63" presetClass="path" presetSubtype="0" accel="50000" decel="50000" fill="hold" nodeType="withEffect">
                                  <p:stCondLst>
                                    <p:cond delay="0"/>
                                  </p:stCondLst>
                                  <p:childTnLst>
                                    <p:animMotion origin="layout" path="M 0.00781 1.48148E-6 L 0.15989 -0.00486 " pathEditMode="relative" rAng="0" ptsTypes="AA">
                                      <p:cBhvr>
                                        <p:cTn id="39" dur="1000" fill="hold"/>
                                        <p:tgtEl>
                                          <p:spTgt spid="22534"/>
                                        </p:tgtEl>
                                        <p:attrNameLst>
                                          <p:attrName>ppt_x</p:attrName>
                                          <p:attrName>ppt_y</p:attrName>
                                        </p:attrNameLst>
                                      </p:cBhvr>
                                      <p:rCtr x="7604" y="-255"/>
                                    </p:animMotion>
                                  </p:childTnLst>
                                </p:cTn>
                              </p:par>
                              <p:par>
                                <p:cTn id="40" presetID="35" presetClass="path" presetSubtype="0" accel="50000" decel="50000" fill="hold" nodeType="withEffect">
                                  <p:stCondLst>
                                    <p:cond delay="0"/>
                                  </p:stCondLst>
                                  <p:childTnLst>
                                    <p:animMotion origin="layout" path="M -0.01076 4.44444E-6 L -0.18055 0.00277 " pathEditMode="relative" rAng="0" ptsTypes="AA">
                                      <p:cBhvr>
                                        <p:cTn id="41" dur="1000" fill="hold"/>
                                        <p:tgtEl>
                                          <p:spTgt spid="22535"/>
                                        </p:tgtEl>
                                        <p:attrNameLst>
                                          <p:attrName>ppt_x</p:attrName>
                                          <p:attrName>ppt_y</p:attrName>
                                        </p:attrNameLst>
                                      </p:cBhvr>
                                      <p:rCtr x="-8490" y="139"/>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repeatCount="5000" fill="hold" grpId="0" nodeType="clickEffect">
                                  <p:stCondLst>
                                    <p:cond delay="0"/>
                                  </p:stCondLst>
                                  <p:childTnLst>
                                    <p:set>
                                      <p:cBhvr>
                                        <p:cTn id="49" dur="1" fill="hold">
                                          <p:stCondLst>
                                            <p:cond delay="0"/>
                                          </p:stCondLst>
                                        </p:cTn>
                                        <p:tgtEl>
                                          <p:spTgt spid="22551"/>
                                        </p:tgtEl>
                                        <p:attrNameLst>
                                          <p:attrName>style.visibility</p:attrName>
                                        </p:attrNameLst>
                                      </p:cBhvr>
                                      <p:to>
                                        <p:strVal val="visible"/>
                                      </p:to>
                                    </p:set>
                                    <p:animEffect transition="in" filter="wipe(down)">
                                      <p:cBhvr>
                                        <p:cTn id="50" dur="1000"/>
                                        <p:tgtEl>
                                          <p:spTgt spid="22551"/>
                                        </p:tgtEl>
                                      </p:cBhvr>
                                    </p:animEffect>
                                  </p:childTnLst>
                                  <p:subTnLst>
                                    <p:audio>
                                      <p:cMediaNode vol="90000">
                                        <p:cTn display="0" masterRel="sameClick">
                                          <p:stCondLst>
                                            <p:cond evt="begin" delay="0">
                                              <p:tn val="48"/>
                                            </p:cond>
                                          </p:stCondLst>
                                          <p:endCondLst>
                                            <p:cond evt="onStopAudio" delay="0">
                                              <p:tgtEl>
                                                <p:sldTgt/>
                                              </p:tgtEl>
                                            </p:cond>
                                          </p:endCondLst>
                                        </p:cTn>
                                        <p:tgtEl>
                                          <p:sndTgt r:embed="rId3" name="wind.wav"/>
                                        </p:tgtEl>
                                      </p:cMediaNode>
                                    </p:audio>
                                  </p:subTnLst>
                                </p:cTn>
                              </p:par>
                            </p:childTnLst>
                          </p:cTn>
                        </p:par>
                        <p:par>
                          <p:cTn id="51" fill="hold" nodeType="afterGroup">
                            <p:stCondLst>
                              <p:cond delay="5000"/>
                            </p:stCondLst>
                            <p:childTnLst>
                              <p:par>
                                <p:cTn id="52" presetID="10" presetClass="exit" presetSubtype="0" fill="hold" grpId="1" nodeType="afterEffect">
                                  <p:stCondLst>
                                    <p:cond delay="0"/>
                                  </p:stCondLst>
                                  <p:childTnLst>
                                    <p:animEffect transition="out" filter="fade">
                                      <p:cBhvr>
                                        <p:cTn id="53" dur="2000"/>
                                        <p:tgtEl>
                                          <p:spTgt spid="22551"/>
                                        </p:tgtEl>
                                      </p:cBhvr>
                                    </p:animEffect>
                                    <p:set>
                                      <p:cBhvr>
                                        <p:cTn id="54" dur="1" fill="hold">
                                          <p:stCondLst>
                                            <p:cond delay="1999"/>
                                          </p:stCondLst>
                                        </p:cTn>
                                        <p:tgtEl>
                                          <p:spTgt spid="2255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2550"/>
                                        </p:tgtEl>
                                        <p:attrNameLst>
                                          <p:attrName>style.visibility</p:attrName>
                                        </p:attrNameLst>
                                      </p:cBhvr>
                                      <p:to>
                                        <p:strVal val="visible"/>
                                      </p:to>
                                    </p:set>
                                    <p:anim calcmode="lin" valueType="num">
                                      <p:cBhvr additive="base">
                                        <p:cTn id="59" dur="500" fill="hold"/>
                                        <p:tgtEl>
                                          <p:spTgt spid="22550"/>
                                        </p:tgtEl>
                                        <p:attrNameLst>
                                          <p:attrName>ppt_x</p:attrName>
                                        </p:attrNameLst>
                                      </p:cBhvr>
                                      <p:tavLst>
                                        <p:tav tm="0">
                                          <p:val>
                                            <p:strVal val="1+#ppt_w/2"/>
                                          </p:val>
                                        </p:tav>
                                        <p:tav tm="100000">
                                          <p:val>
                                            <p:strVal val="#ppt_x"/>
                                          </p:val>
                                        </p:tav>
                                      </p:tavLst>
                                    </p:anim>
                                    <p:anim calcmode="lin" valueType="num">
                                      <p:cBhvr additive="base">
                                        <p:cTn id="60" dur="500" fill="hold"/>
                                        <p:tgtEl>
                                          <p:spTgt spid="225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animBg="1"/>
      <p:bldP spid="22539" grpId="0" animBg="1"/>
      <p:bldP spid="22550" grpId="0" animBg="1"/>
      <p:bldP spid="22551" grpId="0" animBg="1"/>
      <p:bldP spid="2255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4419600" y="4889500"/>
            <a:ext cx="990600" cy="990600"/>
            <a:chOff x="2640" y="2792"/>
            <a:chExt cx="624" cy="624"/>
          </a:xfrm>
        </p:grpSpPr>
        <p:sp>
          <p:nvSpPr>
            <p:cNvPr id="13330" name="Oval 3"/>
            <p:cNvSpPr>
              <a:spLocks noChangeArrowheads="1"/>
            </p:cNvSpPr>
            <p:nvPr/>
          </p:nvSpPr>
          <p:spPr bwMode="auto">
            <a:xfrm>
              <a:off x="2640" y="2792"/>
              <a:ext cx="624" cy="624"/>
            </a:xfrm>
            <a:prstGeom prst="ellipse">
              <a:avLst/>
            </a:prstGeom>
            <a:gradFill rotWithShape="1">
              <a:gsLst>
                <a:gs pos="0">
                  <a:srgbClr val="765E00"/>
                </a:gs>
                <a:gs pos="50000">
                  <a:srgbClr val="FFCC00"/>
                </a:gs>
                <a:gs pos="100000">
                  <a:srgbClr val="765E00"/>
                </a:gs>
              </a:gsLst>
              <a:lin ang="5400000" scaled="1"/>
            </a:gradFill>
            <a:ln w="9525">
              <a:solidFill>
                <a:schemeClr val="tx1"/>
              </a:solidFill>
              <a:round/>
              <a:headEnd/>
              <a:tailEnd/>
            </a:ln>
          </p:spPr>
          <p:txBody>
            <a:bodyPr wrap="none" anchor="ctr"/>
            <a:lstStyle/>
            <a:p>
              <a:endParaRPr lang="vi-VN" altLang="vi-VN"/>
            </a:p>
          </p:txBody>
        </p:sp>
        <p:sp>
          <p:nvSpPr>
            <p:cNvPr id="13332" name="AutoShape 5"/>
            <p:cNvSpPr>
              <a:spLocks noChangeArrowheads="1"/>
            </p:cNvSpPr>
            <p:nvPr/>
          </p:nvSpPr>
          <p:spPr bwMode="auto">
            <a:xfrm rot="2652911">
              <a:off x="3080" y="2792"/>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25 w 21600"/>
                <a:gd name="T13" fmla="*/ 4650 h 21600"/>
                <a:gd name="T14" fmla="*/ 16875 w 21600"/>
                <a:gd name="T15" fmla="*/ 16950 h 21600"/>
              </a:gdLst>
              <a:ahLst/>
              <a:cxnLst>
                <a:cxn ang="T8">
                  <a:pos x="T0" y="T1"/>
                </a:cxn>
                <a:cxn ang="T9">
                  <a:pos x="T2" y="T3"/>
                </a:cxn>
                <a:cxn ang="T10">
                  <a:pos x="T4" y="T5"/>
                </a:cxn>
                <a:cxn ang="T11">
                  <a:pos x="T6" y="T7"/>
                </a:cxn>
              </a:cxnLst>
              <a:rect l="T12" t="T13" r="T14" b="T15"/>
              <a:pathLst>
                <a:path w="21600" h="21600">
                  <a:moveTo>
                    <a:pt x="0" y="0"/>
                  </a:moveTo>
                  <a:lnTo>
                    <a:pt x="5625" y="21600"/>
                  </a:lnTo>
                  <a:lnTo>
                    <a:pt x="15975"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3315" name="Line 6"/>
          <p:cNvSpPr>
            <a:spLocks noChangeShapeType="1"/>
          </p:cNvSpPr>
          <p:nvPr/>
        </p:nvSpPr>
        <p:spPr bwMode="auto">
          <a:xfrm flipH="1">
            <a:off x="5143500" y="4902200"/>
            <a:ext cx="152400" cy="152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7"/>
          <p:cNvSpPr>
            <a:spLocks noChangeShapeType="1"/>
          </p:cNvSpPr>
          <p:nvPr/>
        </p:nvSpPr>
        <p:spPr bwMode="auto">
          <a:xfrm>
            <a:off x="3657600" y="52578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8"/>
          <p:cNvSpPr>
            <a:spLocks noChangeShapeType="1"/>
          </p:cNvSpPr>
          <p:nvPr/>
        </p:nvSpPr>
        <p:spPr bwMode="auto">
          <a:xfrm>
            <a:off x="3657600" y="5562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rot="10672734">
            <a:off x="5486400" y="5181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Line 10"/>
          <p:cNvSpPr>
            <a:spLocks noChangeShapeType="1"/>
          </p:cNvSpPr>
          <p:nvPr/>
        </p:nvSpPr>
        <p:spPr bwMode="auto">
          <a:xfrm rot="10800000">
            <a:off x="5486400" y="5486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Line 11"/>
          <p:cNvSpPr>
            <a:spLocks noChangeShapeType="1"/>
          </p:cNvSpPr>
          <p:nvPr/>
        </p:nvSpPr>
        <p:spPr bwMode="auto">
          <a:xfrm rot="-2795413">
            <a:off x="3848894" y="6057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Line 12"/>
          <p:cNvSpPr>
            <a:spLocks noChangeShapeType="1"/>
          </p:cNvSpPr>
          <p:nvPr/>
        </p:nvSpPr>
        <p:spPr bwMode="auto">
          <a:xfrm rot="8029852">
            <a:off x="5296694" y="4685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13"/>
          <p:cNvSpPr>
            <a:spLocks noChangeShapeType="1"/>
          </p:cNvSpPr>
          <p:nvPr/>
        </p:nvSpPr>
        <p:spPr bwMode="auto">
          <a:xfrm rot="-8779874">
            <a:off x="5257800" y="6096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14"/>
          <p:cNvSpPr>
            <a:spLocks noChangeShapeType="1"/>
          </p:cNvSpPr>
          <p:nvPr/>
        </p:nvSpPr>
        <p:spPr bwMode="auto">
          <a:xfrm rot="2068162">
            <a:off x="3810000" y="48006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AutoShape 16"/>
          <p:cNvSpPr>
            <a:spLocks noChangeArrowheads="1"/>
          </p:cNvSpPr>
          <p:nvPr/>
        </p:nvSpPr>
        <p:spPr bwMode="auto">
          <a:xfrm>
            <a:off x="228600" y="2252919"/>
            <a:ext cx="3887788" cy="1930400"/>
          </a:xfrm>
          <a:prstGeom prst="wedgeRectCallout">
            <a:avLst>
              <a:gd name="adj1" fmla="val 58009"/>
              <a:gd name="adj2" fmla="val 122569"/>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vi-VN" sz="2600" b="1" dirty="0" err="1">
                <a:solidFill>
                  <a:srgbClr val="000000"/>
                </a:solidFill>
                <a:latin typeface="Times New Roman" pitchFamily="18" charset="0"/>
              </a:rPr>
              <a:t>Rút</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hết</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không</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khí</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trong</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quả</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cầu</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ra</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thì</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áp</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suất</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trong</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quả</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cầu</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bằng</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mấy</a:t>
            </a:r>
            <a:r>
              <a:rPr lang="en-US" altLang="vi-VN" sz="2600" b="1" dirty="0">
                <a:solidFill>
                  <a:srgbClr val="000000"/>
                </a:solidFill>
                <a:latin typeface="Times New Roman" pitchFamily="18" charset="0"/>
              </a:rPr>
              <a:t>?</a:t>
            </a:r>
          </a:p>
        </p:txBody>
      </p:sp>
      <p:sp>
        <p:nvSpPr>
          <p:cNvPr id="15377" name="AutoShape 17"/>
          <p:cNvSpPr>
            <a:spLocks noChangeArrowheads="1"/>
          </p:cNvSpPr>
          <p:nvPr/>
        </p:nvSpPr>
        <p:spPr bwMode="auto">
          <a:xfrm>
            <a:off x="4800600" y="1295400"/>
            <a:ext cx="4267200" cy="2743200"/>
          </a:xfrm>
          <a:prstGeom prst="wedgeEllipseCallout">
            <a:avLst>
              <a:gd name="adj1" fmla="val -47583"/>
              <a:gd name="adj2" fmla="val 81194"/>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vi-VN" sz="2600" b="1" dirty="0" err="1">
                <a:solidFill>
                  <a:srgbClr val="000000"/>
                </a:solidFill>
                <a:latin typeface="Times New Roman" pitchFamily="18" charset="0"/>
              </a:rPr>
              <a:t>Vỏ</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quả</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cầu</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chịu</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tác</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dụng</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của</a:t>
            </a:r>
            <a:r>
              <a:rPr lang="en-US" altLang="vi-VN" sz="2600" b="1" dirty="0">
                <a:solidFill>
                  <a:srgbClr val="000000"/>
                </a:solidFill>
                <a:latin typeface="Times New Roman" pitchFamily="18" charset="0"/>
              </a:rPr>
              <a:t> </a:t>
            </a:r>
            <a:r>
              <a:rPr lang="en-US" altLang="vi-VN" sz="2600" b="1" dirty="0" err="1">
                <a:solidFill>
                  <a:srgbClr val="0000FF"/>
                </a:solidFill>
                <a:latin typeface="Times New Roman" pitchFamily="18" charset="0"/>
              </a:rPr>
              <a:t>áp</a:t>
            </a:r>
            <a:r>
              <a:rPr lang="en-US" altLang="vi-VN" sz="2600" b="1" dirty="0">
                <a:solidFill>
                  <a:srgbClr val="0000FF"/>
                </a:solidFill>
                <a:latin typeface="Times New Roman" pitchFamily="18" charset="0"/>
              </a:rPr>
              <a:t> </a:t>
            </a:r>
            <a:r>
              <a:rPr lang="en-US" altLang="vi-VN" sz="2600" b="1" dirty="0" err="1">
                <a:solidFill>
                  <a:srgbClr val="0000FF"/>
                </a:solidFill>
                <a:latin typeface="Times New Roman" pitchFamily="18" charset="0"/>
              </a:rPr>
              <a:t>suất</a:t>
            </a:r>
            <a:r>
              <a:rPr lang="en-US" altLang="vi-VN" sz="2600" b="1" dirty="0">
                <a:solidFill>
                  <a:srgbClr val="0000FF"/>
                </a:solidFill>
                <a:latin typeface="Times New Roman" pitchFamily="18" charset="0"/>
              </a:rPr>
              <a:t> </a:t>
            </a:r>
            <a:r>
              <a:rPr lang="en-US" altLang="vi-VN" sz="2600" b="1" dirty="0" err="1">
                <a:solidFill>
                  <a:srgbClr val="0000FF"/>
                </a:solidFill>
                <a:latin typeface="Times New Roman" pitchFamily="18" charset="0"/>
              </a:rPr>
              <a:t>khí</a:t>
            </a:r>
            <a:r>
              <a:rPr lang="en-US" altLang="vi-VN" sz="2600" b="1" dirty="0">
                <a:solidFill>
                  <a:srgbClr val="0000FF"/>
                </a:solidFill>
                <a:latin typeface="Times New Roman" pitchFamily="18" charset="0"/>
              </a:rPr>
              <a:t> </a:t>
            </a:r>
            <a:r>
              <a:rPr lang="en-US" altLang="vi-VN" sz="2600" b="1" dirty="0" err="1">
                <a:solidFill>
                  <a:srgbClr val="0000FF"/>
                </a:solidFill>
                <a:latin typeface="Times New Roman" pitchFamily="18" charset="0"/>
              </a:rPr>
              <a:t>quyển</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làm</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hai</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bán</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cầu</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như</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thế</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nào</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với</a:t>
            </a:r>
            <a:r>
              <a:rPr lang="en-US" altLang="vi-VN" sz="2600" b="1" dirty="0">
                <a:solidFill>
                  <a:srgbClr val="000000"/>
                </a:solidFill>
                <a:latin typeface="Times New Roman" pitchFamily="18" charset="0"/>
              </a:rPr>
              <a:t> </a:t>
            </a:r>
            <a:r>
              <a:rPr lang="en-US" altLang="vi-VN" sz="2600" b="1" dirty="0" err="1">
                <a:solidFill>
                  <a:srgbClr val="000000"/>
                </a:solidFill>
                <a:latin typeface="Times New Roman" pitchFamily="18" charset="0"/>
              </a:rPr>
              <a:t>nhau</a:t>
            </a:r>
            <a:endParaRPr lang="en-US" altLang="vi-VN" sz="2600" b="1" dirty="0">
              <a:solidFill>
                <a:srgbClr val="000000"/>
              </a:solidFill>
              <a:latin typeface="Times New Roman" pitchFamily="18" charset="0"/>
            </a:endParaRPr>
          </a:p>
        </p:txBody>
      </p:sp>
      <p:sp>
        <p:nvSpPr>
          <p:cNvPr id="20" name="AutoShape 33"/>
          <p:cNvSpPr>
            <a:spLocks noChangeArrowheads="1"/>
          </p:cNvSpPr>
          <p:nvPr/>
        </p:nvSpPr>
        <p:spPr bwMode="auto">
          <a:xfrm>
            <a:off x="228600" y="2209800"/>
            <a:ext cx="3886200" cy="2133600"/>
          </a:xfrm>
          <a:prstGeom prst="wedgeRectCallout">
            <a:avLst>
              <a:gd name="adj1" fmla="val 63685"/>
              <a:gd name="adj2" fmla="val 75819"/>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en-US" altLang="vi-VN" sz="3000" b="1" dirty="0" err="1">
                <a:solidFill>
                  <a:srgbClr val="000000"/>
                </a:solidFill>
                <a:latin typeface="Times New Roman" pitchFamily="18" charset="0"/>
              </a:rPr>
              <a:t>Rút</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hết</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không</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khí</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trong</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quả</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cầu</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ra</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thì</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áp</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suất</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trong</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quả</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cầu</a:t>
            </a:r>
            <a:r>
              <a:rPr lang="en-US" altLang="vi-VN" sz="3000" b="1" dirty="0">
                <a:solidFill>
                  <a:srgbClr val="000000"/>
                </a:solidFill>
                <a:latin typeface="Times New Roman" pitchFamily="18" charset="0"/>
              </a:rPr>
              <a:t> </a:t>
            </a:r>
            <a:r>
              <a:rPr lang="en-US" altLang="vi-VN" sz="3000" b="1" dirty="0" err="1">
                <a:solidFill>
                  <a:srgbClr val="000000"/>
                </a:solidFill>
                <a:latin typeface="Times New Roman" pitchFamily="18" charset="0"/>
              </a:rPr>
              <a:t>bằng</a:t>
            </a:r>
            <a:r>
              <a:rPr lang="en-US" altLang="vi-VN" sz="3000" b="1" dirty="0">
                <a:solidFill>
                  <a:srgbClr val="000000"/>
                </a:solidFill>
                <a:latin typeface="Times New Roman" pitchFamily="18" charset="0"/>
              </a:rPr>
              <a:t> 0</a:t>
            </a:r>
          </a:p>
        </p:txBody>
      </p:sp>
      <p:sp>
        <p:nvSpPr>
          <p:cNvPr id="21" name="AutoShape 34"/>
          <p:cNvSpPr>
            <a:spLocks noChangeArrowheads="1"/>
          </p:cNvSpPr>
          <p:nvPr/>
        </p:nvSpPr>
        <p:spPr bwMode="auto">
          <a:xfrm>
            <a:off x="4724400" y="1138224"/>
            <a:ext cx="4191000" cy="2971800"/>
          </a:xfrm>
          <a:prstGeom prst="wedgeEllipseCallout">
            <a:avLst>
              <a:gd name="adj1" fmla="val -34477"/>
              <a:gd name="adj2" fmla="val 76176"/>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vi-VN" sz="2400" b="1" dirty="0" err="1">
                <a:solidFill>
                  <a:srgbClr val="000000"/>
                </a:solidFill>
                <a:latin typeface="Times New Roman" pitchFamily="18" charset="0"/>
              </a:rPr>
              <a:t>Vỏ</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quả</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cầu</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chịu</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tác</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dụng</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của</a:t>
            </a:r>
            <a:r>
              <a:rPr lang="en-US" altLang="vi-VN" sz="2400" b="1" dirty="0">
                <a:solidFill>
                  <a:srgbClr val="000000"/>
                </a:solidFill>
                <a:latin typeface="Times New Roman" pitchFamily="18" charset="0"/>
              </a:rPr>
              <a:t> </a:t>
            </a:r>
            <a:r>
              <a:rPr lang="en-US" altLang="vi-VN" sz="2400" b="1" dirty="0" err="1">
                <a:solidFill>
                  <a:srgbClr val="0000FF"/>
                </a:solidFill>
                <a:latin typeface="Times New Roman" pitchFamily="18" charset="0"/>
              </a:rPr>
              <a:t>áp</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suất</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khí</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quyển</a:t>
            </a:r>
            <a:r>
              <a:rPr lang="en-US" altLang="vi-VN" sz="2400" b="1" dirty="0">
                <a:solidFill>
                  <a:srgbClr val="0000FF"/>
                </a:solidFill>
                <a:latin typeface="Times New Roman" pitchFamily="18" charset="0"/>
              </a:rPr>
              <a:t> </a:t>
            </a:r>
            <a:r>
              <a:rPr lang="vi-VN" altLang="vi-VN" sz="2400" b="1" dirty="0">
                <a:solidFill>
                  <a:srgbClr val="0000FF"/>
                </a:solidFill>
                <a:latin typeface="Times New Roman" pitchFamily="18" charset="0"/>
              </a:rPr>
              <a:t>từ mọi phía</a:t>
            </a:r>
            <a:r>
              <a:rPr lang="en-US" altLang="vi-VN" sz="2400" b="1" dirty="0">
                <a:solidFill>
                  <a:srgbClr val="0000FF"/>
                </a:solidFill>
                <a:latin typeface="VNI-Times" pitchFamily="2" charset="0"/>
              </a:rPr>
              <a:t> </a:t>
            </a:r>
            <a:r>
              <a:rPr lang="en-US" altLang="vi-VN" sz="2400" b="1" dirty="0" err="1">
                <a:solidFill>
                  <a:srgbClr val="0000FF"/>
                </a:solidFill>
                <a:latin typeface="VNI-Times" pitchFamily="2" charset="0"/>
              </a:rPr>
              <a:t>phía</a:t>
            </a:r>
            <a:r>
              <a:rPr lang="en-US" altLang="vi-VN" sz="2400" b="1" dirty="0">
                <a:solidFill>
                  <a:srgbClr val="0000FF"/>
                </a:solidFill>
                <a:latin typeface="VNI-Times" pitchFamily="2" charset="0"/>
              </a:rPr>
              <a:t> </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làm</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hai</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bán</a:t>
            </a:r>
            <a:r>
              <a:rPr lang="en-US" altLang="vi-VN" sz="2400" b="1" dirty="0">
                <a:solidFill>
                  <a:srgbClr val="000000"/>
                </a:solidFill>
                <a:latin typeface="Times New Roman" pitchFamily="18" charset="0"/>
              </a:rPr>
              <a:t> </a:t>
            </a:r>
            <a:r>
              <a:rPr lang="en-US" altLang="vi-VN" sz="2400" b="1" dirty="0" err="1">
                <a:solidFill>
                  <a:srgbClr val="000000"/>
                </a:solidFill>
                <a:latin typeface="Times New Roman" pitchFamily="18" charset="0"/>
              </a:rPr>
              <a:t>cầu</a:t>
            </a:r>
            <a:r>
              <a:rPr lang="en-US" altLang="vi-VN" sz="2400" b="1" dirty="0">
                <a:solidFill>
                  <a:srgbClr val="000000"/>
                </a:solidFill>
                <a:latin typeface="Times New Roman" pitchFamily="18" charset="0"/>
              </a:rPr>
              <a:t> </a:t>
            </a:r>
            <a:r>
              <a:rPr lang="en-US" altLang="vi-VN" sz="2400" b="1" dirty="0" err="1">
                <a:solidFill>
                  <a:srgbClr val="FF0000"/>
                </a:solidFill>
                <a:latin typeface="Times New Roman" pitchFamily="18" charset="0"/>
              </a:rPr>
              <a:t>ép</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chặt</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vào</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nhau</a:t>
            </a:r>
            <a:r>
              <a:rPr lang="en-US" altLang="vi-VN" sz="2400" b="1" dirty="0">
                <a:solidFill>
                  <a:srgbClr val="FF0000"/>
                </a:solidFill>
                <a:latin typeface="Times New Roman" pitchFamily="18" charset="0"/>
              </a:rPr>
              <a:t>.</a:t>
            </a:r>
          </a:p>
        </p:txBody>
      </p:sp>
      <p:sp>
        <p:nvSpPr>
          <p:cNvPr id="22"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Times" pitchFamily="2" charset="0"/>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sp>
        <p:nvSpPr>
          <p:cNvPr id="23" name="Text Box 3"/>
          <p:cNvSpPr txBox="1">
            <a:spLocks noChangeArrowheads="1"/>
          </p:cNvSpPr>
          <p:nvPr/>
        </p:nvSpPr>
        <p:spPr bwMode="auto">
          <a:xfrm>
            <a:off x="152400" y="528935"/>
            <a:ext cx="6425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dirty="0">
                <a:solidFill>
                  <a:srgbClr val="FF0000"/>
                </a:solidFill>
                <a:latin typeface="Times New Roman" pitchFamily="18" charset="0"/>
              </a:rPr>
              <a:t>I</a:t>
            </a:r>
            <a:r>
              <a:rPr lang="en-US" altLang="vi-VN" sz="2400" b="1" u="sng" dirty="0">
                <a:solidFill>
                  <a:srgbClr val="FF0000"/>
                </a:solidFill>
                <a:latin typeface="Times New Roman" pitchFamily="18" charset="0"/>
              </a:rPr>
              <a:t>. SỰ TỒN TẠI CỦA ÁP  SUẤT KHÍ QUYỂN:</a:t>
            </a:r>
          </a:p>
        </p:txBody>
      </p:sp>
      <p:sp>
        <p:nvSpPr>
          <p:cNvPr id="24" name="Text Box 4"/>
          <p:cNvSpPr txBox="1">
            <a:spLocks noChangeArrowheads="1"/>
          </p:cNvSpPr>
          <p:nvPr/>
        </p:nvSpPr>
        <p:spPr bwMode="auto">
          <a:xfrm>
            <a:off x="304800" y="914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u="sng">
                <a:solidFill>
                  <a:srgbClr val="000099"/>
                </a:solidFill>
                <a:latin typeface="Times New Roman" pitchFamily="18" charset="0"/>
              </a:rPr>
              <a:t>1. Thí nghiệm 1</a:t>
            </a:r>
            <a:r>
              <a:rPr lang="en-US" altLang="vi-VN" sz="2400" b="1">
                <a:solidFill>
                  <a:srgbClr val="000099"/>
                </a:solidFill>
                <a:latin typeface="Times New Roman" pitchFamily="18" charset="0"/>
              </a:rPr>
              <a:t>:</a:t>
            </a:r>
          </a:p>
        </p:txBody>
      </p:sp>
      <p:sp>
        <p:nvSpPr>
          <p:cNvPr id="25" name="Text Box 5"/>
          <p:cNvSpPr txBox="1">
            <a:spLocks noChangeArrowheads="1"/>
          </p:cNvSpPr>
          <p:nvPr/>
        </p:nvSpPr>
        <p:spPr bwMode="auto">
          <a:xfrm>
            <a:off x="228600" y="12954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 2.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2</a:t>
            </a:r>
            <a:r>
              <a:rPr lang="en-US" altLang="vi-VN" sz="2400" b="1" dirty="0">
                <a:solidFill>
                  <a:srgbClr val="000099"/>
                </a:solidFill>
                <a:latin typeface="Times New Roman" pitchFamily="18" charset="0"/>
              </a:rPr>
              <a:t>:</a:t>
            </a:r>
          </a:p>
        </p:txBody>
      </p:sp>
      <p:sp>
        <p:nvSpPr>
          <p:cNvPr id="26" name="Text Box 5"/>
          <p:cNvSpPr txBox="1">
            <a:spLocks noChangeArrowheads="1"/>
          </p:cNvSpPr>
          <p:nvPr/>
        </p:nvSpPr>
        <p:spPr bwMode="auto">
          <a:xfrm>
            <a:off x="228600" y="1640451"/>
            <a:ext cx="7543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b="1" dirty="0">
                <a:solidFill>
                  <a:srgbClr val="000099"/>
                </a:solidFill>
                <a:latin typeface="Times New Roman" pitchFamily="18" charset="0"/>
              </a:rPr>
              <a:t> 3. </a:t>
            </a:r>
            <a:r>
              <a:rPr lang="en-US" altLang="vi-VN" sz="2400" b="1" u="sng" dirty="0" err="1">
                <a:solidFill>
                  <a:srgbClr val="000099"/>
                </a:solidFill>
                <a:latin typeface="Times New Roman" pitchFamily="18" charset="0"/>
              </a:rPr>
              <a:t>Thí</a:t>
            </a:r>
            <a:r>
              <a:rPr lang="en-US" altLang="vi-VN" sz="2400" b="1" u="sng" dirty="0">
                <a:solidFill>
                  <a:srgbClr val="000099"/>
                </a:solidFill>
                <a:latin typeface="Times New Roman" pitchFamily="18" charset="0"/>
              </a:rPr>
              <a:t> </a:t>
            </a:r>
            <a:r>
              <a:rPr lang="en-US" altLang="vi-VN" sz="2400" b="1" u="sng" dirty="0" err="1">
                <a:solidFill>
                  <a:srgbClr val="000099"/>
                </a:solidFill>
                <a:latin typeface="Times New Roman" pitchFamily="18" charset="0"/>
              </a:rPr>
              <a:t>nghiệm</a:t>
            </a:r>
            <a:r>
              <a:rPr lang="en-US" altLang="vi-VN" sz="2400" b="1" u="sng" dirty="0">
                <a:solidFill>
                  <a:srgbClr val="000099"/>
                </a:solidFill>
                <a:latin typeface="Times New Roman" pitchFamily="18" charset="0"/>
              </a:rPr>
              <a:t> 3</a:t>
            </a:r>
            <a:r>
              <a:rPr lang="en-US" altLang="vi-VN" sz="2400" b="1" dirty="0">
                <a:solidFill>
                  <a:srgbClr val="000099"/>
                </a:solidFill>
                <a:latin typeface="Times New Roman" pitchFamily="18" charset="0"/>
              </a:rPr>
              <a:t>: </a:t>
            </a:r>
            <a:endParaRPr lang="en-US" sz="2800" dirty="0">
              <a:latin typeface="Times New Roman" pitchFamily="18" charset="0"/>
              <a:ea typeface="Calibri" pitchFamily="34" charset="0"/>
              <a:cs typeface="Times New Roman" pitchFamily="18" charset="0"/>
            </a:endParaRPr>
          </a:p>
          <a:p>
            <a:pPr eaLnBrk="1" hangingPunct="1">
              <a:spcBef>
                <a:spcPct val="50000"/>
              </a:spcBef>
            </a:pPr>
            <a:endParaRPr lang="en-US" altLang="vi-VN" sz="2400" b="1" dirty="0">
              <a:solidFill>
                <a:srgbClr val="000099"/>
              </a:solidFill>
              <a:latin typeface="Times New Roman" pitchFamily="18" charset="0"/>
            </a:endParaRPr>
          </a:p>
        </p:txBody>
      </p:sp>
    </p:spTree>
    <p:extLst>
      <p:ext uri="{BB962C8B-B14F-4D97-AF65-F5344CB8AC3E}">
        <p14:creationId xmlns:p14="http://schemas.microsoft.com/office/powerpoint/2010/main" val="3850436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 calcmode="lin" valueType="num">
                                      <p:cBhvr>
                                        <p:cTn id="7" dur="1000" fill="hold"/>
                                        <p:tgtEl>
                                          <p:spTgt spid="15376"/>
                                        </p:tgtEl>
                                        <p:attrNameLst>
                                          <p:attrName>ppt_w</p:attrName>
                                        </p:attrNameLst>
                                      </p:cBhvr>
                                      <p:tavLst>
                                        <p:tav tm="0">
                                          <p:val>
                                            <p:fltVal val="0"/>
                                          </p:val>
                                        </p:tav>
                                        <p:tav tm="100000">
                                          <p:val>
                                            <p:strVal val="#ppt_w"/>
                                          </p:val>
                                        </p:tav>
                                      </p:tavLst>
                                    </p:anim>
                                    <p:anim calcmode="lin" valueType="num">
                                      <p:cBhvr>
                                        <p:cTn id="8" dur="1000" fill="hold"/>
                                        <p:tgtEl>
                                          <p:spTgt spid="15376"/>
                                        </p:tgtEl>
                                        <p:attrNameLst>
                                          <p:attrName>ppt_h</p:attrName>
                                        </p:attrNameLst>
                                      </p:cBhvr>
                                      <p:tavLst>
                                        <p:tav tm="0">
                                          <p:val>
                                            <p:fltVal val="0"/>
                                          </p:val>
                                        </p:tav>
                                        <p:tav tm="100000">
                                          <p:val>
                                            <p:strVal val="#ppt_h"/>
                                          </p:val>
                                        </p:tav>
                                      </p:tavLst>
                                    </p:anim>
                                    <p:anim calcmode="lin" valueType="num">
                                      <p:cBhvr>
                                        <p:cTn id="9" dur="1000" fill="hold"/>
                                        <p:tgtEl>
                                          <p:spTgt spid="153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xit" presetSubtype="0" fill="hold" grpId="1" nodeType="clickEffect">
                                  <p:stCondLst>
                                    <p:cond delay="0"/>
                                  </p:stCondLst>
                                  <p:childTnLst>
                                    <p:animEffect transition="out" filter="fade">
                                      <p:cBhvr>
                                        <p:cTn id="14" dur="1000"/>
                                        <p:tgtEl>
                                          <p:spTgt spid="15376"/>
                                        </p:tgtEl>
                                      </p:cBhvr>
                                    </p:animEffect>
                                    <p:anim calcmode="lin" valueType="num">
                                      <p:cBhvr>
                                        <p:cTn id="15" dur="1000"/>
                                        <p:tgtEl>
                                          <p:spTgt spid="15376"/>
                                        </p:tgtEl>
                                        <p:attrNameLst>
                                          <p:attrName>ppt_x</p:attrName>
                                        </p:attrNameLst>
                                      </p:cBhvr>
                                      <p:tavLst>
                                        <p:tav tm="0">
                                          <p:val>
                                            <p:strVal val="ppt_x"/>
                                          </p:val>
                                        </p:tav>
                                        <p:tav tm="100000">
                                          <p:val>
                                            <p:strVal val="ppt_x"/>
                                          </p:val>
                                        </p:tav>
                                      </p:tavLst>
                                    </p:anim>
                                    <p:anim calcmode="lin" valueType="num">
                                      <p:cBhvr>
                                        <p:cTn id="16" dur="1000"/>
                                        <p:tgtEl>
                                          <p:spTgt spid="15376"/>
                                        </p:tgtEl>
                                        <p:attrNameLst>
                                          <p:attrName>ppt_y</p:attrName>
                                        </p:attrNameLst>
                                      </p:cBhvr>
                                      <p:tavLst>
                                        <p:tav tm="0">
                                          <p:val>
                                            <p:strVal val="ppt_y"/>
                                          </p:val>
                                        </p:tav>
                                        <p:tav tm="100000">
                                          <p:val>
                                            <p:strVal val="ppt_y+.1"/>
                                          </p:val>
                                        </p:tav>
                                      </p:tavLst>
                                    </p:anim>
                                    <p:set>
                                      <p:cBhvr>
                                        <p:cTn id="17" dur="1" fill="hold">
                                          <p:stCondLst>
                                            <p:cond delay="999"/>
                                          </p:stCondLst>
                                        </p:cTn>
                                        <p:tgtEl>
                                          <p:spTgt spid="153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 calcmode="lin" valueType="num">
                                      <p:cBhvr>
                                        <p:cTn id="2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15377"/>
                                        </p:tgtEl>
                                        <p:attrNameLst>
                                          <p:attrName>style.visibility</p:attrName>
                                        </p:attrNameLst>
                                      </p:cBhvr>
                                      <p:to>
                                        <p:strVal val="visible"/>
                                      </p:to>
                                    </p:set>
                                    <p:anim calcmode="lin" valueType="num">
                                      <p:cBhvr>
                                        <p:cTn id="30" dur="500" fill="hold"/>
                                        <p:tgtEl>
                                          <p:spTgt spid="15377"/>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15377"/>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15377"/>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1537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10" presetClass="entr" presetSubtype="0" repeatCount="3000" fill="hold" grpId="0" nodeType="afterEffect">
                                  <p:stCondLst>
                                    <p:cond delay="0"/>
                                  </p:stCondLst>
                                  <p:childTnLst>
                                    <p:set>
                                      <p:cBhvr>
                                        <p:cTn id="36" dur="1" fill="hold">
                                          <p:stCondLst>
                                            <p:cond delay="0"/>
                                          </p:stCondLst>
                                        </p:cTn>
                                        <p:tgtEl>
                                          <p:spTgt spid="15374"/>
                                        </p:tgtEl>
                                        <p:attrNameLst>
                                          <p:attrName>style.visibility</p:attrName>
                                        </p:attrNameLst>
                                      </p:cBhvr>
                                      <p:to>
                                        <p:strVal val="visible"/>
                                      </p:to>
                                    </p:set>
                                    <p:animEffect transition="in" filter="fade">
                                      <p:cBhvr>
                                        <p:cTn id="37" dur="2000"/>
                                        <p:tgtEl>
                                          <p:spTgt spid="15374"/>
                                        </p:tgtEl>
                                      </p:cBhvr>
                                    </p:animEffect>
                                  </p:childTnLst>
                                </p:cTn>
                              </p:par>
                              <p:par>
                                <p:cTn id="38" presetID="10" presetClass="entr" presetSubtype="0" repeatCount="3000" fill="hold" grpId="0" nodeType="withEffect">
                                  <p:stCondLst>
                                    <p:cond delay="0"/>
                                  </p:stCondLst>
                                  <p:childTnLst>
                                    <p:set>
                                      <p:cBhvr>
                                        <p:cTn id="39" dur="1" fill="hold">
                                          <p:stCondLst>
                                            <p:cond delay="0"/>
                                          </p:stCondLst>
                                        </p:cTn>
                                        <p:tgtEl>
                                          <p:spTgt spid="15372"/>
                                        </p:tgtEl>
                                        <p:attrNameLst>
                                          <p:attrName>style.visibility</p:attrName>
                                        </p:attrNameLst>
                                      </p:cBhvr>
                                      <p:to>
                                        <p:strVal val="visible"/>
                                      </p:to>
                                    </p:set>
                                    <p:animEffect transition="in" filter="fade">
                                      <p:cBhvr>
                                        <p:cTn id="40" dur="2000"/>
                                        <p:tgtEl>
                                          <p:spTgt spid="15372"/>
                                        </p:tgtEl>
                                      </p:cBhvr>
                                    </p:animEffect>
                                  </p:childTnLst>
                                </p:cTn>
                              </p:par>
                              <p:par>
                                <p:cTn id="41" presetID="10" presetClass="entr" presetSubtype="0" repeatCount="3000" fill="hold" grpId="0" nodeType="withEffect">
                                  <p:stCondLst>
                                    <p:cond delay="0"/>
                                  </p:stCondLst>
                                  <p:childTnLst>
                                    <p:set>
                                      <p:cBhvr>
                                        <p:cTn id="42" dur="1" fill="hold">
                                          <p:stCondLst>
                                            <p:cond delay="0"/>
                                          </p:stCondLst>
                                        </p:cTn>
                                        <p:tgtEl>
                                          <p:spTgt spid="15369"/>
                                        </p:tgtEl>
                                        <p:attrNameLst>
                                          <p:attrName>style.visibility</p:attrName>
                                        </p:attrNameLst>
                                      </p:cBhvr>
                                      <p:to>
                                        <p:strVal val="visible"/>
                                      </p:to>
                                    </p:set>
                                    <p:animEffect transition="in" filter="fade">
                                      <p:cBhvr>
                                        <p:cTn id="43" dur="2000"/>
                                        <p:tgtEl>
                                          <p:spTgt spid="15369"/>
                                        </p:tgtEl>
                                      </p:cBhvr>
                                    </p:animEffect>
                                  </p:childTnLst>
                                </p:cTn>
                              </p:par>
                              <p:par>
                                <p:cTn id="44" presetID="10" presetClass="entr" presetSubtype="0" repeatCount="3000" fill="hold" grpId="0" nodeType="withEffect">
                                  <p:stCondLst>
                                    <p:cond delay="0"/>
                                  </p:stCondLst>
                                  <p:childTnLst>
                                    <p:set>
                                      <p:cBhvr>
                                        <p:cTn id="45" dur="1" fill="hold">
                                          <p:stCondLst>
                                            <p:cond delay="0"/>
                                          </p:stCondLst>
                                        </p:cTn>
                                        <p:tgtEl>
                                          <p:spTgt spid="15370"/>
                                        </p:tgtEl>
                                        <p:attrNameLst>
                                          <p:attrName>style.visibility</p:attrName>
                                        </p:attrNameLst>
                                      </p:cBhvr>
                                      <p:to>
                                        <p:strVal val="visible"/>
                                      </p:to>
                                    </p:set>
                                    <p:animEffect transition="in" filter="fade">
                                      <p:cBhvr>
                                        <p:cTn id="46" dur="2000"/>
                                        <p:tgtEl>
                                          <p:spTgt spid="15370"/>
                                        </p:tgtEl>
                                      </p:cBhvr>
                                    </p:animEffect>
                                  </p:childTnLst>
                                </p:cTn>
                              </p:par>
                              <p:par>
                                <p:cTn id="47" presetID="10" presetClass="entr" presetSubtype="0" repeatCount="3000" fill="hold" grpId="0" nodeType="withEffect">
                                  <p:stCondLst>
                                    <p:cond delay="0"/>
                                  </p:stCondLst>
                                  <p:childTnLst>
                                    <p:set>
                                      <p:cBhvr>
                                        <p:cTn id="48" dur="1" fill="hold">
                                          <p:stCondLst>
                                            <p:cond delay="0"/>
                                          </p:stCondLst>
                                        </p:cTn>
                                        <p:tgtEl>
                                          <p:spTgt spid="15373"/>
                                        </p:tgtEl>
                                        <p:attrNameLst>
                                          <p:attrName>style.visibility</p:attrName>
                                        </p:attrNameLst>
                                      </p:cBhvr>
                                      <p:to>
                                        <p:strVal val="visible"/>
                                      </p:to>
                                    </p:set>
                                    <p:animEffect transition="in" filter="fade">
                                      <p:cBhvr>
                                        <p:cTn id="49" dur="2000"/>
                                        <p:tgtEl>
                                          <p:spTgt spid="15373"/>
                                        </p:tgtEl>
                                      </p:cBhvr>
                                    </p:animEffect>
                                  </p:childTnLst>
                                </p:cTn>
                              </p:par>
                              <p:par>
                                <p:cTn id="50" presetID="10" presetClass="entr" presetSubtype="0" repeatCount="3000" fill="hold" grpId="0" nodeType="withEffect">
                                  <p:stCondLst>
                                    <p:cond delay="0"/>
                                  </p:stCondLst>
                                  <p:childTnLst>
                                    <p:set>
                                      <p:cBhvr>
                                        <p:cTn id="51" dur="1" fill="hold">
                                          <p:stCondLst>
                                            <p:cond delay="0"/>
                                          </p:stCondLst>
                                        </p:cTn>
                                        <p:tgtEl>
                                          <p:spTgt spid="15371"/>
                                        </p:tgtEl>
                                        <p:attrNameLst>
                                          <p:attrName>style.visibility</p:attrName>
                                        </p:attrNameLst>
                                      </p:cBhvr>
                                      <p:to>
                                        <p:strVal val="visible"/>
                                      </p:to>
                                    </p:set>
                                    <p:animEffect transition="in" filter="fade">
                                      <p:cBhvr>
                                        <p:cTn id="52" dur="2000"/>
                                        <p:tgtEl>
                                          <p:spTgt spid="15371"/>
                                        </p:tgtEl>
                                      </p:cBhvr>
                                    </p:animEffect>
                                  </p:childTnLst>
                                </p:cTn>
                              </p:par>
                              <p:par>
                                <p:cTn id="53" presetID="10" presetClass="entr" presetSubtype="0" repeatCount="3000" fill="hold" grpId="0" nodeType="withEffect">
                                  <p:stCondLst>
                                    <p:cond delay="0"/>
                                  </p:stCondLst>
                                  <p:childTnLst>
                                    <p:set>
                                      <p:cBhvr>
                                        <p:cTn id="54" dur="1" fill="hold">
                                          <p:stCondLst>
                                            <p:cond delay="0"/>
                                          </p:stCondLst>
                                        </p:cTn>
                                        <p:tgtEl>
                                          <p:spTgt spid="15368"/>
                                        </p:tgtEl>
                                        <p:attrNameLst>
                                          <p:attrName>style.visibility</p:attrName>
                                        </p:attrNameLst>
                                      </p:cBhvr>
                                      <p:to>
                                        <p:strVal val="visible"/>
                                      </p:to>
                                    </p:set>
                                    <p:animEffect transition="in" filter="fade">
                                      <p:cBhvr>
                                        <p:cTn id="55" dur="2000"/>
                                        <p:tgtEl>
                                          <p:spTgt spid="15368"/>
                                        </p:tgtEl>
                                      </p:cBhvr>
                                    </p:animEffect>
                                  </p:childTnLst>
                                </p:cTn>
                              </p:par>
                              <p:par>
                                <p:cTn id="56" presetID="10" presetClass="entr" presetSubtype="0" repeatCount="3000" fill="hold" grpId="0" nodeType="withEffect">
                                  <p:stCondLst>
                                    <p:cond delay="0"/>
                                  </p:stCondLst>
                                  <p:childTnLst>
                                    <p:set>
                                      <p:cBhvr>
                                        <p:cTn id="57" dur="1" fill="hold">
                                          <p:stCondLst>
                                            <p:cond delay="0"/>
                                          </p:stCondLst>
                                        </p:cTn>
                                        <p:tgtEl>
                                          <p:spTgt spid="15367"/>
                                        </p:tgtEl>
                                        <p:attrNameLst>
                                          <p:attrName>style.visibility</p:attrName>
                                        </p:attrNameLst>
                                      </p:cBhvr>
                                      <p:to>
                                        <p:strVal val="visible"/>
                                      </p:to>
                                    </p:set>
                                    <p:animEffect transition="in" filter="fade">
                                      <p:cBhvr>
                                        <p:cTn id="58" dur="2000"/>
                                        <p:tgtEl>
                                          <p:spTgt spid="15367"/>
                                        </p:tgtEl>
                                      </p:cBhvr>
                                    </p:animEffect>
                                  </p:childTnLst>
                                </p:cTn>
                              </p:par>
                              <p:par>
                                <p:cTn id="59" presetID="35" presetClass="emph" presetSubtype="0" repeatCount="3000" fill="hold" grpId="1" nodeType="withEffect">
                                  <p:stCondLst>
                                    <p:cond delay="0"/>
                                  </p:stCondLst>
                                  <p:childTnLst>
                                    <p:anim calcmode="discrete" valueType="str">
                                      <p:cBhvr>
                                        <p:cTn id="60" dur="1000" fill="hold"/>
                                        <p:tgtEl>
                                          <p:spTgt spid="15372"/>
                                        </p:tgtEl>
                                        <p:attrNameLst>
                                          <p:attrName>style.visibility</p:attrName>
                                        </p:attrNameLst>
                                      </p:cBhvr>
                                      <p:tavLst>
                                        <p:tav tm="0">
                                          <p:val>
                                            <p:strVal val="hidden"/>
                                          </p:val>
                                        </p:tav>
                                        <p:tav tm="50000">
                                          <p:val>
                                            <p:strVal val="visible"/>
                                          </p:val>
                                        </p:tav>
                                      </p:tavLst>
                                    </p:anim>
                                  </p:childTnLst>
                                </p:cTn>
                              </p:par>
                              <p:par>
                                <p:cTn id="61" presetID="35" presetClass="emph" presetSubtype="0" repeatCount="3000" fill="hold" grpId="1" nodeType="withEffect">
                                  <p:stCondLst>
                                    <p:cond delay="0"/>
                                  </p:stCondLst>
                                  <p:childTnLst>
                                    <p:anim calcmode="discrete" valueType="str">
                                      <p:cBhvr>
                                        <p:cTn id="62" dur="1000" fill="hold"/>
                                        <p:tgtEl>
                                          <p:spTgt spid="15369"/>
                                        </p:tgtEl>
                                        <p:attrNameLst>
                                          <p:attrName>style.visibility</p:attrName>
                                        </p:attrNameLst>
                                      </p:cBhvr>
                                      <p:tavLst>
                                        <p:tav tm="0">
                                          <p:val>
                                            <p:strVal val="hidden"/>
                                          </p:val>
                                        </p:tav>
                                        <p:tav tm="50000">
                                          <p:val>
                                            <p:strVal val="visible"/>
                                          </p:val>
                                        </p:tav>
                                      </p:tavLst>
                                    </p:anim>
                                  </p:childTnLst>
                                </p:cTn>
                              </p:par>
                              <p:par>
                                <p:cTn id="63" presetID="35" presetClass="emph" presetSubtype="0" repeatCount="3000" fill="hold" grpId="1" nodeType="withEffect">
                                  <p:stCondLst>
                                    <p:cond delay="0"/>
                                  </p:stCondLst>
                                  <p:childTnLst>
                                    <p:anim calcmode="discrete" valueType="str">
                                      <p:cBhvr>
                                        <p:cTn id="64" dur="1000" fill="hold"/>
                                        <p:tgtEl>
                                          <p:spTgt spid="15370"/>
                                        </p:tgtEl>
                                        <p:attrNameLst>
                                          <p:attrName>style.visibility</p:attrName>
                                        </p:attrNameLst>
                                      </p:cBhvr>
                                      <p:tavLst>
                                        <p:tav tm="0">
                                          <p:val>
                                            <p:strVal val="hidden"/>
                                          </p:val>
                                        </p:tav>
                                        <p:tav tm="50000">
                                          <p:val>
                                            <p:strVal val="visible"/>
                                          </p:val>
                                        </p:tav>
                                      </p:tavLst>
                                    </p:anim>
                                  </p:childTnLst>
                                </p:cTn>
                              </p:par>
                              <p:par>
                                <p:cTn id="65" presetID="35" presetClass="emph" presetSubtype="0" repeatCount="3000" fill="hold" grpId="1" nodeType="withEffect">
                                  <p:stCondLst>
                                    <p:cond delay="0"/>
                                  </p:stCondLst>
                                  <p:childTnLst>
                                    <p:anim calcmode="discrete" valueType="str">
                                      <p:cBhvr>
                                        <p:cTn id="66" dur="1000" fill="hold"/>
                                        <p:tgtEl>
                                          <p:spTgt spid="15373"/>
                                        </p:tgtEl>
                                        <p:attrNameLst>
                                          <p:attrName>style.visibility</p:attrName>
                                        </p:attrNameLst>
                                      </p:cBhvr>
                                      <p:tavLst>
                                        <p:tav tm="0">
                                          <p:val>
                                            <p:strVal val="hidden"/>
                                          </p:val>
                                        </p:tav>
                                        <p:tav tm="50000">
                                          <p:val>
                                            <p:strVal val="visible"/>
                                          </p:val>
                                        </p:tav>
                                      </p:tavLst>
                                    </p:anim>
                                  </p:childTnLst>
                                </p:cTn>
                              </p:par>
                              <p:par>
                                <p:cTn id="67" presetID="35" presetClass="emph" presetSubtype="0" repeatCount="3000" fill="hold" grpId="1" nodeType="withEffect">
                                  <p:stCondLst>
                                    <p:cond delay="0"/>
                                  </p:stCondLst>
                                  <p:childTnLst>
                                    <p:anim calcmode="discrete" valueType="str">
                                      <p:cBhvr>
                                        <p:cTn id="68" dur="1000" fill="hold"/>
                                        <p:tgtEl>
                                          <p:spTgt spid="15371"/>
                                        </p:tgtEl>
                                        <p:attrNameLst>
                                          <p:attrName>style.visibility</p:attrName>
                                        </p:attrNameLst>
                                      </p:cBhvr>
                                      <p:tavLst>
                                        <p:tav tm="0">
                                          <p:val>
                                            <p:strVal val="hidden"/>
                                          </p:val>
                                        </p:tav>
                                        <p:tav tm="50000">
                                          <p:val>
                                            <p:strVal val="visible"/>
                                          </p:val>
                                        </p:tav>
                                      </p:tavLst>
                                    </p:anim>
                                  </p:childTnLst>
                                </p:cTn>
                              </p:par>
                              <p:par>
                                <p:cTn id="69" presetID="35" presetClass="emph" presetSubtype="0" repeatCount="3000" fill="hold" grpId="1" nodeType="withEffect">
                                  <p:stCondLst>
                                    <p:cond delay="0"/>
                                  </p:stCondLst>
                                  <p:childTnLst>
                                    <p:anim calcmode="discrete" valueType="str">
                                      <p:cBhvr>
                                        <p:cTn id="70" dur="1000" fill="hold"/>
                                        <p:tgtEl>
                                          <p:spTgt spid="15368"/>
                                        </p:tgtEl>
                                        <p:attrNameLst>
                                          <p:attrName>style.visibility</p:attrName>
                                        </p:attrNameLst>
                                      </p:cBhvr>
                                      <p:tavLst>
                                        <p:tav tm="0">
                                          <p:val>
                                            <p:strVal val="hidden"/>
                                          </p:val>
                                        </p:tav>
                                        <p:tav tm="50000">
                                          <p:val>
                                            <p:strVal val="visible"/>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xit" presetSubtype="0" fill="hold" grpId="1" nodeType="clickEffect">
                                  <p:stCondLst>
                                    <p:cond delay="0"/>
                                  </p:stCondLst>
                                  <p:childTnLst>
                                    <p:animEffect transition="out" filter="fade">
                                      <p:cBhvr>
                                        <p:cTn id="74" dur="1000"/>
                                        <p:tgtEl>
                                          <p:spTgt spid="15377"/>
                                        </p:tgtEl>
                                      </p:cBhvr>
                                    </p:animEffect>
                                    <p:anim calcmode="lin" valueType="num">
                                      <p:cBhvr>
                                        <p:cTn id="75" dur="1000"/>
                                        <p:tgtEl>
                                          <p:spTgt spid="15377"/>
                                        </p:tgtEl>
                                        <p:attrNameLst>
                                          <p:attrName>ppt_x</p:attrName>
                                        </p:attrNameLst>
                                      </p:cBhvr>
                                      <p:tavLst>
                                        <p:tav tm="0">
                                          <p:val>
                                            <p:strVal val="ppt_x"/>
                                          </p:val>
                                        </p:tav>
                                        <p:tav tm="100000">
                                          <p:val>
                                            <p:strVal val="ppt_x"/>
                                          </p:val>
                                        </p:tav>
                                      </p:tavLst>
                                    </p:anim>
                                    <p:anim calcmode="lin" valueType="num">
                                      <p:cBhvr>
                                        <p:cTn id="76" dur="1000"/>
                                        <p:tgtEl>
                                          <p:spTgt spid="15377"/>
                                        </p:tgtEl>
                                        <p:attrNameLst>
                                          <p:attrName>ppt_y</p:attrName>
                                        </p:attrNameLst>
                                      </p:cBhvr>
                                      <p:tavLst>
                                        <p:tav tm="0">
                                          <p:val>
                                            <p:strVal val="ppt_y"/>
                                          </p:val>
                                        </p:tav>
                                        <p:tav tm="100000">
                                          <p:val>
                                            <p:strVal val="ppt_y+.1"/>
                                          </p:val>
                                        </p:tav>
                                      </p:tavLst>
                                    </p:anim>
                                    <p:set>
                                      <p:cBhvr>
                                        <p:cTn id="77" dur="1" fill="hold">
                                          <p:stCondLst>
                                            <p:cond delay="999"/>
                                          </p:stCondLst>
                                        </p:cTn>
                                        <p:tgtEl>
                                          <p:spTgt spid="15377"/>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9" presetClass="entr" presetSubtype="0" accel="10000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21"/>
                                        </p:tgtEl>
                                        <p:attrNameLst>
                                          <p:attrName>ppt_y</p:attrName>
                                        </p:attrNameLst>
                                      </p:cBhvr>
                                      <p:tavLst>
                                        <p:tav tm="0">
                                          <p:val>
                                            <p:strVal val="#ppt_y"/>
                                          </p:val>
                                        </p:tav>
                                        <p:tav tm="100000">
                                          <p:val>
                                            <p:strVal val="#ppt_y"/>
                                          </p:val>
                                        </p:tav>
                                      </p:tavLst>
                                    </p:anim>
                                  </p:childTnLst>
                                </p:cTn>
                              </p:par>
                              <p:par>
                                <p:cTn id="86" presetID="35" presetClass="emph" presetSubtype="0" repeatCount="3000" fill="hold" grpId="1" nodeType="withEffect">
                                  <p:stCondLst>
                                    <p:cond delay="0"/>
                                  </p:stCondLst>
                                  <p:childTnLst>
                                    <p:anim calcmode="discrete" valueType="str">
                                      <p:cBhvr>
                                        <p:cTn id="87" dur="1000" fill="hold"/>
                                        <p:tgtEl>
                                          <p:spTgt spid="15367"/>
                                        </p:tgtEl>
                                        <p:attrNameLst>
                                          <p:attrName>style.visibility</p:attrName>
                                        </p:attrNameLst>
                                      </p:cBhvr>
                                      <p:tavLst>
                                        <p:tav tm="0">
                                          <p:val>
                                            <p:strVal val="hidden"/>
                                          </p:val>
                                        </p:tav>
                                        <p:tav tm="50000">
                                          <p:val>
                                            <p:strVal val="visible"/>
                                          </p:val>
                                        </p:tav>
                                      </p:tavLst>
                                    </p:anim>
                                  </p:childTnLst>
                                </p:cTn>
                              </p:par>
                              <p:par>
                                <p:cTn id="88" presetID="35" presetClass="emph" presetSubtype="0" repeatCount="3000" fill="hold" grpId="1" nodeType="withEffect">
                                  <p:stCondLst>
                                    <p:cond delay="0"/>
                                  </p:stCondLst>
                                  <p:childTnLst>
                                    <p:anim calcmode="discrete" valueType="str">
                                      <p:cBhvr>
                                        <p:cTn id="89" dur="1000" fill="hold"/>
                                        <p:tgtEl>
                                          <p:spTgt spid="153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7" grpId="1" animBg="1"/>
      <p:bldP spid="15368" grpId="0" animBg="1"/>
      <p:bldP spid="15368" grpId="1" animBg="1"/>
      <p:bldP spid="15369" grpId="0" animBg="1"/>
      <p:bldP spid="15369" grpId="1" animBg="1"/>
      <p:bldP spid="15370" grpId="0" animBg="1"/>
      <p:bldP spid="15370" grpId="1" animBg="1"/>
      <p:bldP spid="15371" grpId="0" animBg="1"/>
      <p:bldP spid="15371" grpId="1" animBg="1"/>
      <p:bldP spid="15372" grpId="0" animBg="1"/>
      <p:bldP spid="15372" grpId="1" animBg="1"/>
      <p:bldP spid="15373" grpId="0" animBg="1"/>
      <p:bldP spid="15373" grpId="1" animBg="1"/>
      <p:bldP spid="15374" grpId="0" animBg="1"/>
      <p:bldP spid="15374" grpId="1" animBg="1"/>
      <p:bldP spid="15376" grpId="0" animBg="1"/>
      <p:bldP spid="15376" grpId="1" animBg="1"/>
      <p:bldP spid="15377" grpId="0" animBg="1"/>
      <p:bldP spid="15377" grpId="1"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4" name="Text Box 18"/>
          <p:cNvSpPr txBox="1">
            <a:spLocks noChangeArrowheads="1"/>
          </p:cNvSpPr>
          <p:nvPr/>
        </p:nvSpPr>
        <p:spPr bwMode="auto">
          <a:xfrm>
            <a:off x="419089" y="2442368"/>
            <a:ext cx="4267200" cy="2757487"/>
          </a:xfrm>
          <a:prstGeom prst="rect">
            <a:avLst/>
          </a:prstGeom>
          <a:solidFill>
            <a:srgbClr val="0000FF"/>
          </a:solidFill>
          <a:ln w="76200" cmpd="tri">
            <a:solidFill>
              <a:srgbClr val="0000FF"/>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600" b="1" i="1" dirty="0">
                <a:solidFill>
                  <a:srgbClr val="0000FF"/>
                </a:solidFill>
                <a:latin typeface="Times New Roman" pitchFamily="18" charset="0"/>
              </a:rPr>
              <a:t>   </a:t>
            </a:r>
            <a:r>
              <a:rPr lang="en-US" altLang="vi-VN" sz="4200" b="1" i="1" dirty="0">
                <a:solidFill>
                  <a:srgbClr val="0000FF"/>
                </a:solidFill>
                <a:latin typeface="Times New Roman" pitchFamily="18" charset="0"/>
                <a:sym typeface="Wingdings" pitchFamily="2" charset="2"/>
              </a:rPr>
              <a:t>   </a:t>
            </a:r>
            <a:r>
              <a:rPr lang="en-US" altLang="vi-VN" sz="3200" b="1" i="1" dirty="0" err="1">
                <a:solidFill>
                  <a:srgbClr val="FFFF00"/>
                </a:solidFill>
              </a:rPr>
              <a:t>Trái</a:t>
            </a:r>
            <a:r>
              <a:rPr lang="en-US" altLang="vi-VN" sz="3200" b="1" i="1" dirty="0">
                <a:solidFill>
                  <a:srgbClr val="FFFF00"/>
                </a:solidFill>
              </a:rPr>
              <a:t> </a:t>
            </a:r>
            <a:r>
              <a:rPr lang="en-US" altLang="vi-VN" sz="3200" b="1" i="1" dirty="0" err="1">
                <a:solidFill>
                  <a:srgbClr val="FFFF00"/>
                </a:solidFill>
              </a:rPr>
              <a:t>Đất</a:t>
            </a:r>
            <a:r>
              <a:rPr lang="en-US" altLang="vi-VN" sz="3200" b="1" i="1" dirty="0">
                <a:solidFill>
                  <a:srgbClr val="FFFF00"/>
                </a:solidFill>
              </a:rPr>
              <a:t> </a:t>
            </a:r>
            <a:r>
              <a:rPr lang="en-US" altLang="vi-VN" sz="3200" b="1" i="1" dirty="0" err="1">
                <a:solidFill>
                  <a:srgbClr val="FFFF00"/>
                </a:solidFill>
              </a:rPr>
              <a:t>và</a:t>
            </a:r>
            <a:r>
              <a:rPr lang="en-US" altLang="vi-VN" sz="3200" b="1" i="1" dirty="0">
                <a:solidFill>
                  <a:srgbClr val="FFFF00"/>
                </a:solidFill>
              </a:rPr>
              <a:t> </a:t>
            </a:r>
            <a:r>
              <a:rPr lang="en-US" altLang="vi-VN" sz="3200" b="1" i="1" dirty="0" err="1">
                <a:solidFill>
                  <a:srgbClr val="FFFF00"/>
                </a:solidFill>
              </a:rPr>
              <a:t>mọi</a:t>
            </a:r>
            <a:r>
              <a:rPr lang="en-US" altLang="vi-VN" sz="3200" b="1" i="1" dirty="0">
                <a:solidFill>
                  <a:srgbClr val="FFFF00"/>
                </a:solidFill>
              </a:rPr>
              <a:t> </a:t>
            </a:r>
            <a:r>
              <a:rPr lang="en-US" altLang="vi-VN" sz="3200" b="1" i="1" dirty="0" err="1">
                <a:solidFill>
                  <a:srgbClr val="FFFF00"/>
                </a:solidFill>
              </a:rPr>
              <a:t>vật</a:t>
            </a:r>
            <a:r>
              <a:rPr lang="en-US" altLang="vi-VN" sz="3200" b="1" i="1" dirty="0">
                <a:solidFill>
                  <a:srgbClr val="FFFF00"/>
                </a:solidFill>
              </a:rPr>
              <a:t> </a:t>
            </a:r>
            <a:r>
              <a:rPr lang="en-US" altLang="vi-VN" sz="3200" b="1" i="1" dirty="0" err="1">
                <a:solidFill>
                  <a:srgbClr val="FFFF00"/>
                </a:solidFill>
              </a:rPr>
              <a:t>trên</a:t>
            </a:r>
            <a:r>
              <a:rPr lang="en-US" altLang="vi-VN" sz="3200" b="1" i="1" dirty="0">
                <a:solidFill>
                  <a:srgbClr val="FFFF00"/>
                </a:solidFill>
              </a:rPr>
              <a:t> </a:t>
            </a:r>
            <a:r>
              <a:rPr lang="en-US" altLang="vi-VN" sz="3200" b="1" i="1" dirty="0" err="1">
                <a:solidFill>
                  <a:srgbClr val="FFFF00"/>
                </a:solidFill>
              </a:rPr>
              <a:t>Trái</a:t>
            </a:r>
            <a:r>
              <a:rPr lang="en-US" altLang="vi-VN" sz="3200" b="1" i="1" dirty="0">
                <a:solidFill>
                  <a:srgbClr val="FFFF00"/>
                </a:solidFill>
              </a:rPr>
              <a:t> </a:t>
            </a:r>
            <a:r>
              <a:rPr lang="en-US" altLang="vi-VN" sz="3200" b="1" i="1" dirty="0" err="1">
                <a:solidFill>
                  <a:srgbClr val="FFFF00"/>
                </a:solidFill>
              </a:rPr>
              <a:t>Đất</a:t>
            </a:r>
            <a:r>
              <a:rPr lang="en-US" altLang="vi-VN" sz="3200" b="1" i="1" dirty="0">
                <a:solidFill>
                  <a:srgbClr val="FFFF00"/>
                </a:solidFill>
              </a:rPr>
              <a:t> </a:t>
            </a:r>
            <a:r>
              <a:rPr lang="en-US" altLang="vi-VN" sz="3200" b="1" i="1" dirty="0" err="1">
                <a:solidFill>
                  <a:srgbClr val="FFFF00"/>
                </a:solidFill>
              </a:rPr>
              <a:t>đều</a:t>
            </a:r>
            <a:r>
              <a:rPr lang="en-US" altLang="vi-VN" sz="3200" b="1" i="1" dirty="0">
                <a:solidFill>
                  <a:srgbClr val="FFFF00"/>
                </a:solidFill>
              </a:rPr>
              <a:t> </a:t>
            </a:r>
            <a:r>
              <a:rPr lang="en-US" altLang="vi-VN" sz="3200" b="1" i="1" dirty="0" err="1">
                <a:solidFill>
                  <a:srgbClr val="FFFF00"/>
                </a:solidFill>
              </a:rPr>
              <a:t>chịu</a:t>
            </a:r>
            <a:r>
              <a:rPr lang="en-US" altLang="vi-VN" sz="3200" b="1" i="1" dirty="0">
                <a:solidFill>
                  <a:srgbClr val="FFFF00"/>
                </a:solidFill>
              </a:rPr>
              <a:t> </a:t>
            </a:r>
            <a:r>
              <a:rPr lang="en-US" altLang="vi-VN" sz="3200" b="1" i="1" dirty="0" err="1">
                <a:solidFill>
                  <a:srgbClr val="FFFF00"/>
                </a:solidFill>
              </a:rPr>
              <a:t>tác</a:t>
            </a:r>
            <a:r>
              <a:rPr lang="en-US" altLang="vi-VN" sz="3200" b="1" i="1" dirty="0">
                <a:solidFill>
                  <a:srgbClr val="FFFF00"/>
                </a:solidFill>
              </a:rPr>
              <a:t> </a:t>
            </a:r>
            <a:r>
              <a:rPr lang="en-US" altLang="vi-VN" sz="3200" b="1" i="1" dirty="0" err="1">
                <a:solidFill>
                  <a:srgbClr val="FFFF00"/>
                </a:solidFill>
              </a:rPr>
              <a:t>dụng</a:t>
            </a:r>
            <a:r>
              <a:rPr lang="en-US" altLang="vi-VN" sz="3200" b="1" i="1" dirty="0">
                <a:solidFill>
                  <a:srgbClr val="FFFF00"/>
                </a:solidFill>
              </a:rPr>
              <a:t> </a:t>
            </a:r>
            <a:r>
              <a:rPr lang="en-US" altLang="vi-VN" sz="3200" b="1" i="1" dirty="0" err="1">
                <a:solidFill>
                  <a:srgbClr val="FFFF00"/>
                </a:solidFill>
              </a:rPr>
              <a:t>của</a:t>
            </a:r>
            <a:r>
              <a:rPr lang="en-US" altLang="vi-VN" sz="3200" b="1" i="1" dirty="0">
                <a:solidFill>
                  <a:srgbClr val="FFFF00"/>
                </a:solidFill>
              </a:rPr>
              <a:t> </a:t>
            </a:r>
            <a:r>
              <a:rPr lang="en-US" altLang="vi-VN" sz="3200" b="1" i="1" dirty="0" err="1">
                <a:solidFill>
                  <a:srgbClr val="FFFF00"/>
                </a:solidFill>
              </a:rPr>
              <a:t>áp</a:t>
            </a:r>
            <a:r>
              <a:rPr lang="en-US" altLang="vi-VN" sz="3200" b="1" i="1" dirty="0">
                <a:solidFill>
                  <a:srgbClr val="FFFF00"/>
                </a:solidFill>
              </a:rPr>
              <a:t> </a:t>
            </a:r>
            <a:r>
              <a:rPr lang="en-US" altLang="vi-VN" sz="3200" b="1" i="1" dirty="0" err="1">
                <a:solidFill>
                  <a:srgbClr val="FFFF00"/>
                </a:solidFill>
              </a:rPr>
              <a:t>suất</a:t>
            </a:r>
            <a:r>
              <a:rPr lang="en-US" altLang="vi-VN" sz="3200" b="1" i="1" dirty="0">
                <a:solidFill>
                  <a:srgbClr val="FFFF00"/>
                </a:solidFill>
              </a:rPr>
              <a:t> </a:t>
            </a:r>
            <a:r>
              <a:rPr lang="en-US" altLang="vi-VN" sz="3200" b="1" i="1" dirty="0" err="1">
                <a:solidFill>
                  <a:srgbClr val="FFFF00"/>
                </a:solidFill>
              </a:rPr>
              <a:t>khí</a:t>
            </a:r>
            <a:r>
              <a:rPr lang="en-US" altLang="vi-VN" sz="3200" b="1" i="1" dirty="0">
                <a:solidFill>
                  <a:srgbClr val="FFFF00"/>
                </a:solidFill>
              </a:rPr>
              <a:t> </a:t>
            </a:r>
            <a:r>
              <a:rPr lang="en-US" altLang="vi-VN" sz="3200" b="1" i="1" dirty="0" err="1">
                <a:solidFill>
                  <a:srgbClr val="FFFF00"/>
                </a:solidFill>
              </a:rPr>
              <a:t>quyển</a:t>
            </a:r>
            <a:r>
              <a:rPr lang="en-US" altLang="vi-VN" sz="3200" b="1" i="1" dirty="0">
                <a:solidFill>
                  <a:srgbClr val="FFFF00"/>
                </a:solidFill>
              </a:rPr>
              <a:t> </a:t>
            </a:r>
            <a:r>
              <a:rPr lang="en-US" altLang="vi-VN" sz="3200" b="1" i="1" dirty="0" err="1">
                <a:solidFill>
                  <a:srgbClr val="FFFF00"/>
                </a:solidFill>
              </a:rPr>
              <a:t>theo</a:t>
            </a:r>
            <a:r>
              <a:rPr lang="en-US" altLang="vi-VN" sz="3200" b="1" i="1" dirty="0">
                <a:solidFill>
                  <a:srgbClr val="FFFF00"/>
                </a:solidFill>
              </a:rPr>
              <a:t> </a:t>
            </a:r>
            <a:r>
              <a:rPr lang="en-US" altLang="vi-VN" sz="3200" b="1" i="1" dirty="0" err="1">
                <a:solidFill>
                  <a:srgbClr val="FFFF00"/>
                </a:solidFill>
              </a:rPr>
              <a:t>mọi</a:t>
            </a:r>
            <a:r>
              <a:rPr lang="en-US" altLang="vi-VN" sz="3200" b="1" i="1" dirty="0">
                <a:solidFill>
                  <a:srgbClr val="FFFF00"/>
                </a:solidFill>
              </a:rPr>
              <a:t> </a:t>
            </a:r>
            <a:r>
              <a:rPr lang="en-US" altLang="vi-VN" sz="3200" b="1" i="1" dirty="0" err="1">
                <a:solidFill>
                  <a:srgbClr val="FFFF00"/>
                </a:solidFill>
              </a:rPr>
              <a:t>phương</a:t>
            </a:r>
            <a:r>
              <a:rPr lang="en-US" altLang="vi-VN" sz="3200" b="1" i="1" dirty="0">
                <a:solidFill>
                  <a:srgbClr val="FFFF00"/>
                </a:solidFill>
              </a:rPr>
              <a:t>.</a:t>
            </a:r>
          </a:p>
        </p:txBody>
      </p:sp>
      <p:pic>
        <p:nvPicPr>
          <p:cNvPr id="96275" name="Picture 19" descr="Espaco_006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68775"/>
            <a:ext cx="2057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6" name="Freeform 20"/>
          <p:cNvSpPr>
            <a:spLocks/>
          </p:cNvSpPr>
          <p:nvPr/>
        </p:nvSpPr>
        <p:spPr bwMode="auto">
          <a:xfrm>
            <a:off x="4724400" y="3124200"/>
            <a:ext cx="3886200" cy="38862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7" name="Line 21"/>
          <p:cNvSpPr>
            <a:spLocks noChangeShapeType="1"/>
          </p:cNvSpPr>
          <p:nvPr/>
        </p:nvSpPr>
        <p:spPr bwMode="auto">
          <a:xfrm>
            <a:off x="5334000" y="5105400"/>
            <a:ext cx="447675"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8" name="Line 22"/>
          <p:cNvSpPr>
            <a:spLocks noChangeShapeType="1"/>
          </p:cNvSpPr>
          <p:nvPr/>
        </p:nvSpPr>
        <p:spPr bwMode="auto">
          <a:xfrm>
            <a:off x="5334000" y="5410200"/>
            <a:ext cx="447675"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9" name="Line 23"/>
          <p:cNvSpPr>
            <a:spLocks noChangeShapeType="1"/>
          </p:cNvSpPr>
          <p:nvPr/>
        </p:nvSpPr>
        <p:spPr bwMode="auto">
          <a:xfrm rot="10672734">
            <a:off x="7848600" y="4953000"/>
            <a:ext cx="449263" cy="9525"/>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0" name="Line 24"/>
          <p:cNvSpPr>
            <a:spLocks noChangeShapeType="1"/>
          </p:cNvSpPr>
          <p:nvPr/>
        </p:nvSpPr>
        <p:spPr bwMode="auto">
          <a:xfrm rot="10800000">
            <a:off x="7848600" y="5410200"/>
            <a:ext cx="447675"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1" name="Line 25"/>
          <p:cNvSpPr>
            <a:spLocks noChangeShapeType="1"/>
          </p:cNvSpPr>
          <p:nvPr/>
        </p:nvSpPr>
        <p:spPr bwMode="auto">
          <a:xfrm rot="5400000">
            <a:off x="6392069" y="3820319"/>
            <a:ext cx="479425"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2" name="Line 26"/>
          <p:cNvSpPr>
            <a:spLocks noChangeShapeType="1"/>
          </p:cNvSpPr>
          <p:nvPr/>
        </p:nvSpPr>
        <p:spPr bwMode="auto">
          <a:xfrm rot="5400000">
            <a:off x="6695281" y="3820319"/>
            <a:ext cx="479425"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3" name="Line 27"/>
          <p:cNvSpPr>
            <a:spLocks noChangeShapeType="1"/>
          </p:cNvSpPr>
          <p:nvPr/>
        </p:nvSpPr>
        <p:spPr bwMode="auto">
          <a:xfrm rot="-5400000">
            <a:off x="6315869" y="6411119"/>
            <a:ext cx="479425"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4" name="Line 28"/>
          <p:cNvSpPr>
            <a:spLocks noChangeShapeType="1"/>
          </p:cNvSpPr>
          <p:nvPr/>
        </p:nvSpPr>
        <p:spPr bwMode="auto">
          <a:xfrm rot="-5400000">
            <a:off x="6619081" y="6411119"/>
            <a:ext cx="479425"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5" name="Line 29"/>
          <p:cNvSpPr>
            <a:spLocks noChangeShapeType="1"/>
          </p:cNvSpPr>
          <p:nvPr/>
        </p:nvSpPr>
        <p:spPr bwMode="auto">
          <a:xfrm rot="-2795413">
            <a:off x="5830094" y="6060281"/>
            <a:ext cx="522288" cy="136525"/>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6" name="Line 30"/>
          <p:cNvSpPr>
            <a:spLocks noChangeShapeType="1"/>
          </p:cNvSpPr>
          <p:nvPr/>
        </p:nvSpPr>
        <p:spPr bwMode="auto">
          <a:xfrm rot="8029852">
            <a:off x="7579519" y="4155281"/>
            <a:ext cx="523875" cy="138113"/>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7" name="Line 31"/>
          <p:cNvSpPr>
            <a:spLocks noChangeShapeType="1"/>
          </p:cNvSpPr>
          <p:nvPr/>
        </p:nvSpPr>
        <p:spPr bwMode="auto">
          <a:xfrm rot="12820126" flipV="1">
            <a:off x="7620000" y="5943600"/>
            <a:ext cx="490538" cy="11113"/>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8" name="Line 32"/>
          <p:cNvSpPr>
            <a:spLocks noChangeShapeType="1"/>
          </p:cNvSpPr>
          <p:nvPr/>
        </p:nvSpPr>
        <p:spPr bwMode="auto">
          <a:xfrm rot="2068162" flipV="1">
            <a:off x="5562600" y="4267200"/>
            <a:ext cx="492125" cy="1270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9" name="Line 33"/>
          <p:cNvSpPr>
            <a:spLocks noChangeShapeType="1"/>
          </p:cNvSpPr>
          <p:nvPr/>
        </p:nvSpPr>
        <p:spPr bwMode="auto">
          <a:xfrm rot="-5400000">
            <a:off x="6923881" y="6411119"/>
            <a:ext cx="479425"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Text Box 34"/>
          <p:cNvSpPr txBox="1">
            <a:spLocks noChangeArrowheads="1"/>
          </p:cNvSpPr>
          <p:nvPr/>
        </p:nvSpPr>
        <p:spPr bwMode="auto">
          <a:xfrm>
            <a:off x="381000" y="762000"/>
            <a:ext cx="792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4400" b="1" i="1" dirty="0">
                <a:solidFill>
                  <a:srgbClr val="0000FF"/>
                </a:solidFill>
                <a:latin typeface="Times New Roman" panose="02020603050405020304" pitchFamily="18" charset="0"/>
                <a:cs typeface="Times New Roman" panose="02020603050405020304" pitchFamily="18" charset="0"/>
              </a:rPr>
              <a:t>Qua 3 </a:t>
            </a:r>
            <a:r>
              <a:rPr lang="en-US" altLang="vi-VN" sz="4400" b="1" i="1" dirty="0" err="1">
                <a:solidFill>
                  <a:srgbClr val="0000FF"/>
                </a:solidFill>
                <a:latin typeface="Times New Roman" panose="02020603050405020304" pitchFamily="18" charset="0"/>
                <a:cs typeface="Times New Roman" panose="02020603050405020304" pitchFamily="18" charset="0"/>
              </a:rPr>
              <a:t>thí</a:t>
            </a:r>
            <a:r>
              <a:rPr lang="en-US" altLang="vi-VN" sz="4400" b="1" i="1" dirty="0">
                <a:solidFill>
                  <a:srgbClr val="0000FF"/>
                </a:solidFill>
                <a:latin typeface="Times New Roman" panose="02020603050405020304" pitchFamily="18" charset="0"/>
                <a:cs typeface="Times New Roman" panose="02020603050405020304" pitchFamily="18" charset="0"/>
              </a:rPr>
              <a:t> </a:t>
            </a:r>
            <a:r>
              <a:rPr lang="vi-VN" altLang="vi-VN" sz="4400" b="1" i="1" dirty="0">
                <a:solidFill>
                  <a:srgbClr val="0000FF"/>
                </a:solidFill>
                <a:latin typeface="Times New Roman" panose="02020603050405020304" pitchFamily="18" charset="0"/>
                <a:cs typeface="Times New Roman" panose="02020603050405020304" pitchFamily="18" charset="0"/>
              </a:rPr>
              <a:t>nghiệm các em thấy</a:t>
            </a:r>
            <a:endParaRPr lang="en-US" altLang="vi-VN" sz="4400" b="1" i="1" dirty="0">
              <a:solidFill>
                <a:srgbClr val="0000FF"/>
              </a:solidFill>
              <a:latin typeface="Times New Roman" panose="02020603050405020304" pitchFamily="18" charset="0"/>
              <a:cs typeface="Times New Roman" panose="02020603050405020304" pitchFamily="18" charset="0"/>
            </a:endParaRPr>
          </a:p>
        </p:txBody>
      </p:sp>
      <p:sp>
        <p:nvSpPr>
          <p:cNvPr id="20"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sp>
        <p:nvSpPr>
          <p:cNvPr id="21" name="TextBox 20">
            <a:extLst>
              <a:ext uri="{FF2B5EF4-FFF2-40B4-BE49-F238E27FC236}">
                <a16:creationId xmlns="" xmlns:a16="http://schemas.microsoft.com/office/drawing/2014/main" id="{3B17F214-6633-44D5-B544-EF34ABC6A60B}"/>
              </a:ext>
            </a:extLst>
          </p:cNvPr>
          <p:cNvSpPr txBox="1"/>
          <p:nvPr/>
        </p:nvSpPr>
        <p:spPr>
          <a:xfrm>
            <a:off x="351818" y="1770635"/>
            <a:ext cx="609600" cy="584775"/>
          </a:xfrm>
          <a:prstGeom prst="rect">
            <a:avLst/>
          </a:prstGeom>
          <a:noFill/>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endPar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603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6275"/>
                                        </p:tgtEl>
                                        <p:attrNameLst>
                                          <p:attrName>style.visibility</p:attrName>
                                        </p:attrNameLst>
                                      </p:cBhvr>
                                      <p:to>
                                        <p:strVal val="visible"/>
                                      </p:to>
                                    </p:set>
                                    <p:animEffect transition="in" filter="dissolve">
                                      <p:cBhvr>
                                        <p:cTn id="7" dur="500"/>
                                        <p:tgtEl>
                                          <p:spTgt spid="962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276"/>
                                        </p:tgtEl>
                                        <p:attrNameLst>
                                          <p:attrName>style.visibility</p:attrName>
                                        </p:attrNameLst>
                                      </p:cBhvr>
                                      <p:to>
                                        <p:strVal val="visible"/>
                                      </p:to>
                                    </p:set>
                                    <p:animEffect transition="in" filter="fade">
                                      <p:cBhvr>
                                        <p:cTn id="10" dur="2000"/>
                                        <p:tgtEl>
                                          <p:spTgt spid="96276"/>
                                        </p:tgtEl>
                                      </p:cBhvr>
                                    </p:animEffect>
                                  </p:childTnLst>
                                </p:cTn>
                              </p:par>
                              <p:par>
                                <p:cTn id="11" presetID="8" presetClass="emph" presetSubtype="0" repeatCount="indefinite" fill="hold" grpId="1" nodeType="withEffect">
                                  <p:stCondLst>
                                    <p:cond delay="0"/>
                                  </p:stCondLst>
                                  <p:childTnLst>
                                    <p:animRot by="21600000">
                                      <p:cBhvr>
                                        <p:cTn id="12" dur="20000" fill="hold"/>
                                        <p:tgtEl>
                                          <p:spTgt spid="96276"/>
                                        </p:tgtEl>
                                        <p:attrNameLst>
                                          <p:attrName>r</p:attrName>
                                        </p:attrNameLst>
                                      </p:cBhvr>
                                    </p:animRot>
                                  </p:childTnLst>
                                </p:cTn>
                              </p:par>
                              <p:par>
                                <p:cTn id="13" presetID="10" presetClass="entr" presetSubtype="0" fill="hold" grpId="0" nodeType="withEffect">
                                  <p:stCondLst>
                                    <p:cond delay="0"/>
                                  </p:stCondLst>
                                  <p:childTnLst>
                                    <p:set>
                                      <p:cBhvr>
                                        <p:cTn id="14" dur="1" fill="hold">
                                          <p:stCondLst>
                                            <p:cond delay="0"/>
                                          </p:stCondLst>
                                        </p:cTn>
                                        <p:tgtEl>
                                          <p:spTgt spid="96288"/>
                                        </p:tgtEl>
                                        <p:attrNameLst>
                                          <p:attrName>style.visibility</p:attrName>
                                        </p:attrNameLst>
                                      </p:cBhvr>
                                      <p:to>
                                        <p:strVal val="visible"/>
                                      </p:to>
                                    </p:set>
                                    <p:animEffect transition="in" filter="fade">
                                      <p:cBhvr>
                                        <p:cTn id="15" dur="2000"/>
                                        <p:tgtEl>
                                          <p:spTgt spid="962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6281"/>
                                        </p:tgtEl>
                                        <p:attrNameLst>
                                          <p:attrName>style.visibility</p:attrName>
                                        </p:attrNameLst>
                                      </p:cBhvr>
                                      <p:to>
                                        <p:strVal val="visible"/>
                                      </p:to>
                                    </p:set>
                                    <p:animEffect transition="in" filter="fade">
                                      <p:cBhvr>
                                        <p:cTn id="18" dur="2000"/>
                                        <p:tgtEl>
                                          <p:spTgt spid="9628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282"/>
                                        </p:tgtEl>
                                        <p:attrNameLst>
                                          <p:attrName>style.visibility</p:attrName>
                                        </p:attrNameLst>
                                      </p:cBhvr>
                                      <p:to>
                                        <p:strVal val="visible"/>
                                      </p:to>
                                    </p:set>
                                    <p:animEffect transition="in" filter="fade">
                                      <p:cBhvr>
                                        <p:cTn id="21" dur="2000"/>
                                        <p:tgtEl>
                                          <p:spTgt spid="962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6286"/>
                                        </p:tgtEl>
                                        <p:attrNameLst>
                                          <p:attrName>style.visibility</p:attrName>
                                        </p:attrNameLst>
                                      </p:cBhvr>
                                      <p:to>
                                        <p:strVal val="visible"/>
                                      </p:to>
                                    </p:set>
                                    <p:animEffect transition="in" filter="fade">
                                      <p:cBhvr>
                                        <p:cTn id="24" dur="2000"/>
                                        <p:tgtEl>
                                          <p:spTgt spid="9628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6279"/>
                                        </p:tgtEl>
                                        <p:attrNameLst>
                                          <p:attrName>style.visibility</p:attrName>
                                        </p:attrNameLst>
                                      </p:cBhvr>
                                      <p:to>
                                        <p:strVal val="visible"/>
                                      </p:to>
                                    </p:set>
                                    <p:animEffect transition="in" filter="fade">
                                      <p:cBhvr>
                                        <p:cTn id="27" dur="2000"/>
                                        <p:tgtEl>
                                          <p:spTgt spid="962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6280"/>
                                        </p:tgtEl>
                                        <p:attrNameLst>
                                          <p:attrName>style.visibility</p:attrName>
                                        </p:attrNameLst>
                                      </p:cBhvr>
                                      <p:to>
                                        <p:strVal val="visible"/>
                                      </p:to>
                                    </p:set>
                                    <p:animEffect transition="in" filter="fade">
                                      <p:cBhvr>
                                        <p:cTn id="30" dur="2000"/>
                                        <p:tgtEl>
                                          <p:spTgt spid="9628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6287"/>
                                        </p:tgtEl>
                                        <p:attrNameLst>
                                          <p:attrName>style.visibility</p:attrName>
                                        </p:attrNameLst>
                                      </p:cBhvr>
                                      <p:to>
                                        <p:strVal val="visible"/>
                                      </p:to>
                                    </p:set>
                                    <p:animEffect transition="in" filter="fade">
                                      <p:cBhvr>
                                        <p:cTn id="33" dur="2000"/>
                                        <p:tgtEl>
                                          <p:spTgt spid="9628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6284"/>
                                        </p:tgtEl>
                                        <p:attrNameLst>
                                          <p:attrName>style.visibility</p:attrName>
                                        </p:attrNameLst>
                                      </p:cBhvr>
                                      <p:to>
                                        <p:strVal val="visible"/>
                                      </p:to>
                                    </p:set>
                                    <p:animEffect transition="in" filter="fade">
                                      <p:cBhvr>
                                        <p:cTn id="36" dur="2000"/>
                                        <p:tgtEl>
                                          <p:spTgt spid="962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6283"/>
                                        </p:tgtEl>
                                        <p:attrNameLst>
                                          <p:attrName>style.visibility</p:attrName>
                                        </p:attrNameLst>
                                      </p:cBhvr>
                                      <p:to>
                                        <p:strVal val="visible"/>
                                      </p:to>
                                    </p:set>
                                    <p:animEffect transition="in" filter="fade">
                                      <p:cBhvr>
                                        <p:cTn id="39" dur="2000"/>
                                        <p:tgtEl>
                                          <p:spTgt spid="962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6285"/>
                                        </p:tgtEl>
                                        <p:attrNameLst>
                                          <p:attrName>style.visibility</p:attrName>
                                        </p:attrNameLst>
                                      </p:cBhvr>
                                      <p:to>
                                        <p:strVal val="visible"/>
                                      </p:to>
                                    </p:set>
                                    <p:animEffect transition="in" filter="fade">
                                      <p:cBhvr>
                                        <p:cTn id="42" dur="2000"/>
                                        <p:tgtEl>
                                          <p:spTgt spid="9628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6278"/>
                                        </p:tgtEl>
                                        <p:attrNameLst>
                                          <p:attrName>style.visibility</p:attrName>
                                        </p:attrNameLst>
                                      </p:cBhvr>
                                      <p:to>
                                        <p:strVal val="visible"/>
                                      </p:to>
                                    </p:set>
                                    <p:animEffect transition="in" filter="fade">
                                      <p:cBhvr>
                                        <p:cTn id="45" dur="2000"/>
                                        <p:tgtEl>
                                          <p:spTgt spid="9627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277"/>
                                        </p:tgtEl>
                                        <p:attrNameLst>
                                          <p:attrName>style.visibility</p:attrName>
                                        </p:attrNameLst>
                                      </p:cBhvr>
                                      <p:to>
                                        <p:strVal val="visible"/>
                                      </p:to>
                                    </p:set>
                                    <p:animEffect transition="in" filter="fade">
                                      <p:cBhvr>
                                        <p:cTn id="48" dur="2000"/>
                                        <p:tgtEl>
                                          <p:spTgt spid="96277"/>
                                        </p:tgtEl>
                                      </p:cBhvr>
                                    </p:animEffect>
                                  </p:childTnLst>
                                </p:cTn>
                              </p:par>
                              <p:par>
                                <p:cTn id="49" presetID="35" presetClass="emph" presetSubtype="0" fill="hold" grpId="1" nodeType="withEffect">
                                  <p:stCondLst>
                                    <p:cond delay="0"/>
                                  </p:stCondLst>
                                  <p:childTnLst>
                                    <p:anim calcmode="discrete" valueType="str">
                                      <p:cBhvr>
                                        <p:cTn id="50" dur="1000" fill="hold"/>
                                        <p:tgtEl>
                                          <p:spTgt spid="96281"/>
                                        </p:tgtEl>
                                        <p:attrNameLst>
                                          <p:attrName>style.visibility</p:attrName>
                                        </p:attrNameLst>
                                      </p:cBhvr>
                                      <p:tavLst>
                                        <p:tav tm="0">
                                          <p:val>
                                            <p:strVal val="hidden"/>
                                          </p:val>
                                        </p:tav>
                                        <p:tav tm="50000">
                                          <p:val>
                                            <p:strVal val="visible"/>
                                          </p:val>
                                        </p:tav>
                                      </p:tavLst>
                                    </p:anim>
                                  </p:childTnLst>
                                </p:cTn>
                              </p:par>
                              <p:par>
                                <p:cTn id="51" presetID="35" presetClass="emph" presetSubtype="0" fill="hold" grpId="1" nodeType="withEffect">
                                  <p:stCondLst>
                                    <p:cond delay="0"/>
                                  </p:stCondLst>
                                  <p:childTnLst>
                                    <p:anim calcmode="discrete" valueType="str">
                                      <p:cBhvr>
                                        <p:cTn id="52" dur="1000" fill="hold"/>
                                        <p:tgtEl>
                                          <p:spTgt spid="96282"/>
                                        </p:tgtEl>
                                        <p:attrNameLst>
                                          <p:attrName>style.visibility</p:attrName>
                                        </p:attrNameLst>
                                      </p:cBhvr>
                                      <p:tavLst>
                                        <p:tav tm="0">
                                          <p:val>
                                            <p:strVal val="hidden"/>
                                          </p:val>
                                        </p:tav>
                                        <p:tav tm="50000">
                                          <p:val>
                                            <p:strVal val="visible"/>
                                          </p:val>
                                        </p:tav>
                                      </p:tavLst>
                                    </p:anim>
                                  </p:childTnLst>
                                </p:cTn>
                              </p:par>
                              <p:par>
                                <p:cTn id="53" presetID="35" presetClass="emph" presetSubtype="0" fill="hold" grpId="1" nodeType="withEffect">
                                  <p:stCondLst>
                                    <p:cond delay="0"/>
                                  </p:stCondLst>
                                  <p:childTnLst>
                                    <p:anim calcmode="discrete" valueType="str">
                                      <p:cBhvr>
                                        <p:cTn id="54" dur="1000" fill="hold"/>
                                        <p:tgtEl>
                                          <p:spTgt spid="96286"/>
                                        </p:tgtEl>
                                        <p:attrNameLst>
                                          <p:attrName>style.visibility</p:attrName>
                                        </p:attrNameLst>
                                      </p:cBhvr>
                                      <p:tavLst>
                                        <p:tav tm="0">
                                          <p:val>
                                            <p:strVal val="hidden"/>
                                          </p:val>
                                        </p:tav>
                                        <p:tav tm="50000">
                                          <p:val>
                                            <p:strVal val="visible"/>
                                          </p:val>
                                        </p:tav>
                                      </p:tavLst>
                                    </p:anim>
                                  </p:childTnLst>
                                </p:cTn>
                              </p:par>
                              <p:par>
                                <p:cTn id="55" presetID="35" presetClass="emph" presetSubtype="0" fill="hold" grpId="1" nodeType="withEffect">
                                  <p:stCondLst>
                                    <p:cond delay="0"/>
                                  </p:stCondLst>
                                  <p:childTnLst>
                                    <p:anim calcmode="discrete" valueType="str">
                                      <p:cBhvr>
                                        <p:cTn id="56" dur="1000" fill="hold"/>
                                        <p:tgtEl>
                                          <p:spTgt spid="96279"/>
                                        </p:tgtEl>
                                        <p:attrNameLst>
                                          <p:attrName>style.visibility</p:attrName>
                                        </p:attrNameLst>
                                      </p:cBhvr>
                                      <p:tavLst>
                                        <p:tav tm="0">
                                          <p:val>
                                            <p:strVal val="hidden"/>
                                          </p:val>
                                        </p:tav>
                                        <p:tav tm="50000">
                                          <p:val>
                                            <p:strVal val="visible"/>
                                          </p:val>
                                        </p:tav>
                                      </p:tavLst>
                                    </p:anim>
                                  </p:childTnLst>
                                </p:cTn>
                              </p:par>
                              <p:par>
                                <p:cTn id="57" presetID="35" presetClass="emph" presetSubtype="0" fill="hold" grpId="1" nodeType="withEffect">
                                  <p:stCondLst>
                                    <p:cond delay="0"/>
                                  </p:stCondLst>
                                  <p:childTnLst>
                                    <p:anim calcmode="discrete" valueType="str">
                                      <p:cBhvr>
                                        <p:cTn id="58" dur="1000" fill="hold"/>
                                        <p:tgtEl>
                                          <p:spTgt spid="96280"/>
                                        </p:tgtEl>
                                        <p:attrNameLst>
                                          <p:attrName>style.visibility</p:attrName>
                                        </p:attrNameLst>
                                      </p:cBhvr>
                                      <p:tavLst>
                                        <p:tav tm="0">
                                          <p:val>
                                            <p:strVal val="hidden"/>
                                          </p:val>
                                        </p:tav>
                                        <p:tav tm="50000">
                                          <p:val>
                                            <p:strVal val="visible"/>
                                          </p:val>
                                        </p:tav>
                                      </p:tavLst>
                                    </p:anim>
                                  </p:childTnLst>
                                </p:cTn>
                              </p:par>
                              <p:par>
                                <p:cTn id="59" presetID="35" presetClass="emph" presetSubtype="0" fill="hold" grpId="1" nodeType="withEffect">
                                  <p:stCondLst>
                                    <p:cond delay="0"/>
                                  </p:stCondLst>
                                  <p:childTnLst>
                                    <p:anim calcmode="discrete" valueType="str">
                                      <p:cBhvr>
                                        <p:cTn id="60" dur="1000" fill="hold"/>
                                        <p:tgtEl>
                                          <p:spTgt spid="96287"/>
                                        </p:tgtEl>
                                        <p:attrNameLst>
                                          <p:attrName>style.visibility</p:attrName>
                                        </p:attrNameLst>
                                      </p:cBhvr>
                                      <p:tavLst>
                                        <p:tav tm="0">
                                          <p:val>
                                            <p:strVal val="hidden"/>
                                          </p:val>
                                        </p:tav>
                                        <p:tav tm="50000">
                                          <p:val>
                                            <p:strVal val="visible"/>
                                          </p:val>
                                        </p:tav>
                                      </p:tavLst>
                                    </p:anim>
                                  </p:childTnLst>
                                </p:cTn>
                              </p:par>
                              <p:par>
                                <p:cTn id="61" presetID="35" presetClass="emph" presetSubtype="0" fill="hold" grpId="1" nodeType="withEffect">
                                  <p:stCondLst>
                                    <p:cond delay="0"/>
                                  </p:stCondLst>
                                  <p:childTnLst>
                                    <p:anim calcmode="discrete" valueType="str">
                                      <p:cBhvr>
                                        <p:cTn id="62" dur="1000" fill="hold"/>
                                        <p:tgtEl>
                                          <p:spTgt spid="96284"/>
                                        </p:tgtEl>
                                        <p:attrNameLst>
                                          <p:attrName>style.visibility</p:attrName>
                                        </p:attrNameLst>
                                      </p:cBhvr>
                                      <p:tavLst>
                                        <p:tav tm="0">
                                          <p:val>
                                            <p:strVal val="hidden"/>
                                          </p:val>
                                        </p:tav>
                                        <p:tav tm="50000">
                                          <p:val>
                                            <p:strVal val="visible"/>
                                          </p:val>
                                        </p:tav>
                                      </p:tavLst>
                                    </p:anim>
                                  </p:childTnLst>
                                </p:cTn>
                              </p:par>
                              <p:par>
                                <p:cTn id="63" presetID="35" presetClass="emph" presetSubtype="0" fill="hold" grpId="1" nodeType="withEffect">
                                  <p:stCondLst>
                                    <p:cond delay="0"/>
                                  </p:stCondLst>
                                  <p:childTnLst>
                                    <p:anim calcmode="discrete" valueType="str">
                                      <p:cBhvr>
                                        <p:cTn id="64" dur="1000" fill="hold"/>
                                        <p:tgtEl>
                                          <p:spTgt spid="96283"/>
                                        </p:tgtEl>
                                        <p:attrNameLst>
                                          <p:attrName>style.visibility</p:attrName>
                                        </p:attrNameLst>
                                      </p:cBhvr>
                                      <p:tavLst>
                                        <p:tav tm="0">
                                          <p:val>
                                            <p:strVal val="hidden"/>
                                          </p:val>
                                        </p:tav>
                                        <p:tav tm="50000">
                                          <p:val>
                                            <p:strVal val="visible"/>
                                          </p:val>
                                        </p:tav>
                                      </p:tavLst>
                                    </p:anim>
                                  </p:childTnLst>
                                </p:cTn>
                              </p:par>
                              <p:par>
                                <p:cTn id="65" presetID="35" presetClass="emph" presetSubtype="0" fill="hold" grpId="1" nodeType="withEffect">
                                  <p:stCondLst>
                                    <p:cond delay="0"/>
                                  </p:stCondLst>
                                  <p:childTnLst>
                                    <p:anim calcmode="discrete" valueType="str">
                                      <p:cBhvr>
                                        <p:cTn id="66" dur="1000" fill="hold"/>
                                        <p:tgtEl>
                                          <p:spTgt spid="96285"/>
                                        </p:tgtEl>
                                        <p:attrNameLst>
                                          <p:attrName>style.visibility</p:attrName>
                                        </p:attrNameLst>
                                      </p:cBhvr>
                                      <p:tavLst>
                                        <p:tav tm="0">
                                          <p:val>
                                            <p:strVal val="hidden"/>
                                          </p:val>
                                        </p:tav>
                                        <p:tav tm="50000">
                                          <p:val>
                                            <p:strVal val="visible"/>
                                          </p:val>
                                        </p:tav>
                                      </p:tavLst>
                                    </p:anim>
                                  </p:childTnLst>
                                </p:cTn>
                              </p:par>
                              <p:par>
                                <p:cTn id="67" presetID="35" presetClass="emph" presetSubtype="0" fill="hold" grpId="1" nodeType="withEffect">
                                  <p:stCondLst>
                                    <p:cond delay="0"/>
                                  </p:stCondLst>
                                  <p:childTnLst>
                                    <p:anim calcmode="discrete" valueType="str">
                                      <p:cBhvr>
                                        <p:cTn id="68" dur="1000" fill="hold"/>
                                        <p:tgtEl>
                                          <p:spTgt spid="96278"/>
                                        </p:tgtEl>
                                        <p:attrNameLst>
                                          <p:attrName>style.visibility</p:attrName>
                                        </p:attrNameLst>
                                      </p:cBhvr>
                                      <p:tavLst>
                                        <p:tav tm="0">
                                          <p:val>
                                            <p:strVal val="hidden"/>
                                          </p:val>
                                        </p:tav>
                                        <p:tav tm="50000">
                                          <p:val>
                                            <p:strVal val="visible"/>
                                          </p:val>
                                        </p:tav>
                                      </p:tavLst>
                                    </p:anim>
                                  </p:childTnLst>
                                </p:cTn>
                              </p:par>
                              <p:par>
                                <p:cTn id="69" presetID="35" presetClass="emph" presetSubtype="0" fill="hold" grpId="1" nodeType="withEffect">
                                  <p:stCondLst>
                                    <p:cond delay="0"/>
                                  </p:stCondLst>
                                  <p:childTnLst>
                                    <p:anim calcmode="discrete" valueType="str">
                                      <p:cBhvr>
                                        <p:cTn id="70" dur="1000" fill="hold"/>
                                        <p:tgtEl>
                                          <p:spTgt spid="96277"/>
                                        </p:tgtEl>
                                        <p:attrNameLst>
                                          <p:attrName>style.visibility</p:attrName>
                                        </p:attrNameLst>
                                      </p:cBhvr>
                                      <p:tavLst>
                                        <p:tav tm="0">
                                          <p:val>
                                            <p:strVal val="hidden"/>
                                          </p:val>
                                        </p:tav>
                                        <p:tav tm="50000">
                                          <p:val>
                                            <p:strVal val="visible"/>
                                          </p:val>
                                        </p:tav>
                                      </p:tavLst>
                                    </p:anim>
                                  </p:childTnLst>
                                </p:cTn>
                              </p:par>
                              <p:par>
                                <p:cTn id="71" presetID="35" presetClass="emph" presetSubtype="0" fill="hold" grpId="1" nodeType="withEffect">
                                  <p:stCondLst>
                                    <p:cond delay="0"/>
                                  </p:stCondLst>
                                  <p:childTnLst>
                                    <p:anim calcmode="discrete" valueType="str">
                                      <p:cBhvr>
                                        <p:cTn id="72" dur="1000" fill="hold"/>
                                        <p:tgtEl>
                                          <p:spTgt spid="96288"/>
                                        </p:tgtEl>
                                        <p:attrNameLst>
                                          <p:attrName>style.visibility</p:attrName>
                                        </p:attrNameLst>
                                      </p:cBhvr>
                                      <p:tavLst>
                                        <p:tav tm="0">
                                          <p:val>
                                            <p:strVal val="hidden"/>
                                          </p:val>
                                        </p:tav>
                                        <p:tav tm="50000">
                                          <p:val>
                                            <p:strVal val="visible"/>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96289"/>
                                        </p:tgtEl>
                                        <p:attrNameLst>
                                          <p:attrName>style.visibility</p:attrName>
                                        </p:attrNameLst>
                                      </p:cBhvr>
                                      <p:to>
                                        <p:strVal val="visible"/>
                                      </p:to>
                                    </p:set>
                                    <p:animEffect transition="in" filter="fade">
                                      <p:cBhvr>
                                        <p:cTn id="75" dur="2000"/>
                                        <p:tgtEl>
                                          <p:spTgt spid="96289"/>
                                        </p:tgtEl>
                                      </p:cBhvr>
                                    </p:animEffect>
                                  </p:childTnLst>
                                </p:cTn>
                              </p:par>
                              <p:par>
                                <p:cTn id="76" presetID="35" presetClass="emph" presetSubtype="0" fill="hold" grpId="1" nodeType="withEffect">
                                  <p:stCondLst>
                                    <p:cond delay="0"/>
                                  </p:stCondLst>
                                  <p:childTnLst>
                                    <p:anim calcmode="discrete" valueType="str">
                                      <p:cBhvr>
                                        <p:cTn id="77" dur="1000" fill="hold"/>
                                        <p:tgtEl>
                                          <p:spTgt spid="96289"/>
                                        </p:tgtEl>
                                        <p:attrNameLst>
                                          <p:attrName>style.visibility</p:attrName>
                                        </p:attrNameLst>
                                      </p:cBhvr>
                                      <p:tavLst>
                                        <p:tav tm="0">
                                          <p:val>
                                            <p:strVal val="hidden"/>
                                          </p:val>
                                        </p:tav>
                                        <p:tav tm="50000">
                                          <p:val>
                                            <p:strVal val="visible"/>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96274">
                                            <p:bg/>
                                          </p:spTgt>
                                        </p:tgtEl>
                                        <p:attrNameLst>
                                          <p:attrName>style.visibility</p:attrName>
                                        </p:attrNameLst>
                                      </p:cBhvr>
                                      <p:to>
                                        <p:strVal val="visible"/>
                                      </p:to>
                                    </p:set>
                                    <p:anim calcmode="discrete" valueType="clr">
                                      <p:cBhvr override="childStyle">
                                        <p:cTn id="82" dur="80"/>
                                        <p:tgtEl>
                                          <p:spTgt spid="96274">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96274">
                                            <p:bg/>
                                          </p:spTgt>
                                        </p:tgtEl>
                                        <p:attrNameLst>
                                          <p:attrName>fillcolor</p:attrName>
                                        </p:attrNameLst>
                                      </p:cBhvr>
                                      <p:tavLst>
                                        <p:tav tm="0">
                                          <p:val>
                                            <p:clrVal>
                                              <a:schemeClr val="accent2"/>
                                            </p:clrVal>
                                          </p:val>
                                        </p:tav>
                                        <p:tav tm="50000">
                                          <p:val>
                                            <p:clrVal>
                                              <a:schemeClr val="hlink"/>
                                            </p:clrVal>
                                          </p:val>
                                        </p:tav>
                                      </p:tavLst>
                                    </p:anim>
                                    <p:set>
                                      <p:cBhvr>
                                        <p:cTn id="84" dur="80"/>
                                        <p:tgtEl>
                                          <p:spTgt spid="96274">
                                            <p:bg/>
                                          </p:spTgt>
                                        </p:tgtEl>
                                        <p:attrNameLst>
                                          <p:attrName>fill.type</p:attrName>
                                        </p:attrNameLst>
                                      </p:cBhvr>
                                      <p:to>
                                        <p:strVal val="solid"/>
                                      </p:to>
                                    </p:set>
                                  </p:childTnLst>
                                </p:cTn>
                              </p:par>
                              <p:par>
                                <p:cTn id="85" presetID="27" presetClass="entr" presetSubtype="0" fill="hold" grpId="0" nodeType="withEffect">
                                  <p:stCondLst>
                                    <p:cond delay="0"/>
                                  </p:stCondLst>
                                  <p:iterate type="lt">
                                    <p:tmPct val="50000"/>
                                  </p:iterate>
                                  <p:childTnLst>
                                    <p:set>
                                      <p:cBhvr>
                                        <p:cTn id="86" dur="1" fill="hold">
                                          <p:stCondLst>
                                            <p:cond delay="0"/>
                                          </p:stCondLst>
                                        </p:cTn>
                                        <p:tgtEl>
                                          <p:spTgt spid="96274">
                                            <p:txEl>
                                              <p:pRg st="0" end="0"/>
                                            </p:txEl>
                                          </p:spTgt>
                                        </p:tgtEl>
                                        <p:attrNameLst>
                                          <p:attrName>style.visibility</p:attrName>
                                        </p:attrNameLst>
                                      </p:cBhvr>
                                      <p:to>
                                        <p:strVal val="visible"/>
                                      </p:to>
                                    </p:set>
                                    <p:anim calcmode="discrete" valueType="clr">
                                      <p:cBhvr override="childStyle">
                                        <p:cTn id="87" dur="80"/>
                                        <p:tgtEl>
                                          <p:spTgt spid="962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96274">
                                            <p:txEl>
                                              <p:pRg st="0" end="0"/>
                                            </p:txEl>
                                          </p:spTgt>
                                        </p:tgtEl>
                                        <p:attrNameLst>
                                          <p:attrName>fillcolor</p:attrName>
                                        </p:attrNameLst>
                                      </p:cBhvr>
                                      <p:tavLst>
                                        <p:tav tm="0">
                                          <p:val>
                                            <p:clrVal>
                                              <a:schemeClr val="accent2"/>
                                            </p:clrVal>
                                          </p:val>
                                        </p:tav>
                                        <p:tav tm="50000">
                                          <p:val>
                                            <p:clrVal>
                                              <a:schemeClr val="hlink"/>
                                            </p:clrVal>
                                          </p:val>
                                        </p:tav>
                                      </p:tavLst>
                                    </p:anim>
                                    <p:set>
                                      <p:cBhvr>
                                        <p:cTn id="89" dur="80"/>
                                        <p:tgtEl>
                                          <p:spTgt spid="9627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4" grpId="0" build="allAtOnce" animBg="1"/>
      <p:bldP spid="96276" grpId="0" animBg="1"/>
      <p:bldP spid="96276" grpId="1" animBg="1"/>
      <p:bldP spid="96277" grpId="0" animBg="1"/>
      <p:bldP spid="96277" grpId="1" animBg="1"/>
      <p:bldP spid="96278" grpId="0" animBg="1"/>
      <p:bldP spid="96278" grpId="1" animBg="1"/>
      <p:bldP spid="96279" grpId="0" animBg="1"/>
      <p:bldP spid="96279" grpId="1" animBg="1"/>
      <p:bldP spid="96280" grpId="0" animBg="1"/>
      <p:bldP spid="96280" grpId="1" animBg="1"/>
      <p:bldP spid="96281" grpId="0" animBg="1"/>
      <p:bldP spid="96281" grpId="1" animBg="1"/>
      <p:bldP spid="96282" grpId="0" animBg="1"/>
      <p:bldP spid="96282" grpId="1" animBg="1"/>
      <p:bldP spid="96283" grpId="0" animBg="1"/>
      <p:bldP spid="96283" grpId="1" animBg="1"/>
      <p:bldP spid="96284" grpId="0" animBg="1"/>
      <p:bldP spid="96284" grpId="1" animBg="1"/>
      <p:bldP spid="96285" grpId="0" animBg="1"/>
      <p:bldP spid="96285" grpId="1" animBg="1"/>
      <p:bldP spid="96286" grpId="0" animBg="1"/>
      <p:bldP spid="96286" grpId="1" animBg="1"/>
      <p:bldP spid="96287" grpId="0" animBg="1"/>
      <p:bldP spid="96287" grpId="1" animBg="1"/>
      <p:bldP spid="96288" grpId="0" animBg="1"/>
      <p:bldP spid="96288" grpId="1" animBg="1"/>
      <p:bldP spid="96289" grpId="0" animBg="1"/>
      <p:bldP spid="9628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SB_Background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8" y="76200"/>
            <a:ext cx="9144000" cy="6858000"/>
          </a:xfrm>
          <a:prstGeom prst="rect">
            <a:avLst/>
          </a:prstGeom>
          <a:noFill/>
          <a:ln w="57150" cmpd="thinThick">
            <a:solidFill>
              <a:srgbClr val="0D04C4"/>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23" name="Object 2">
            <a:hlinkClick r:id="rId6"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35" name="Clip" r:id="rId7" imgW="1060704" imgH="1335024" progId="">
                  <p:embed/>
                </p:oleObj>
              </mc:Choice>
              <mc:Fallback>
                <p:oleObj name="Clip" r:id="rId7" imgW="1060704" imgH="1335024"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 name="Rectangle 10"/>
          <p:cNvSpPr>
            <a:spLocks noChangeArrowheads="1"/>
          </p:cNvSpPr>
          <p:nvPr/>
        </p:nvSpPr>
        <p:spPr bwMode="auto">
          <a:xfrm>
            <a:off x="0" y="0"/>
            <a:ext cx="9144000" cy="69342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744" y="2844232"/>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9320"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584710" y="3617903"/>
            <a:ext cx="572296"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4400" b="1">
                <a:solidFill>
                  <a:srgbClr val="00C200"/>
                </a:solidFill>
                <a:latin typeface="Times New Roman" panose="02020603050405020304" pitchFamily="18" charset="0"/>
                <a:cs typeface="Arial" panose="020B0604020202020204" pitchFamily="34" charset="0"/>
              </a:rPr>
              <a:t>V</a:t>
            </a:r>
            <a:endParaRPr lang="vi-VN" altLang="en-US" sz="4400" b="1">
              <a:solidFill>
                <a:srgbClr val="00C200"/>
              </a:solidFill>
              <a:latin typeface="Times New Roman" panose="02020603050405020304" pitchFamily="18" charset="0"/>
              <a:cs typeface="Arial" panose="020B0604020202020204" pitchFamily="34" charset="0"/>
            </a:endParaRPr>
          </a:p>
        </p:txBody>
      </p:sp>
      <p:sp>
        <p:nvSpPr>
          <p:cNvPr id="32" name="TextBox 31"/>
          <p:cNvSpPr txBox="1"/>
          <p:nvPr/>
        </p:nvSpPr>
        <p:spPr>
          <a:xfrm>
            <a:off x="2238762" y="3617903"/>
            <a:ext cx="56857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4400" b="1">
                <a:solidFill>
                  <a:srgbClr val="FF0000"/>
                </a:solidFill>
                <a:latin typeface="Times New Roman" panose="02020603050405020304" pitchFamily="18" charset="0"/>
                <a:cs typeface="Arial" panose="020B0604020202020204" pitchFamily="34" charset="0"/>
              </a:rPr>
              <a:t>Â</a:t>
            </a:r>
            <a:endParaRPr lang="vi-VN" altLang="en-US" sz="4400" b="1">
              <a:solidFill>
                <a:srgbClr val="FF0000"/>
              </a:solidFill>
              <a:latin typeface="Times New Roman" panose="02020603050405020304" pitchFamily="18" charset="0"/>
              <a:cs typeface="Arial" panose="020B0604020202020204" pitchFamily="34" charset="0"/>
            </a:endParaRPr>
          </a:p>
        </p:txBody>
      </p:sp>
      <p:sp>
        <p:nvSpPr>
          <p:cNvPr id="33" name="TextBox 32"/>
          <p:cNvSpPr txBox="1"/>
          <p:nvPr/>
        </p:nvSpPr>
        <p:spPr>
          <a:xfrm>
            <a:off x="2858438" y="3614728"/>
            <a:ext cx="56857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4400" b="1">
                <a:solidFill>
                  <a:srgbClr val="24602E"/>
                </a:solidFill>
                <a:latin typeface="Times New Roman" panose="02020603050405020304" pitchFamily="18" charset="0"/>
                <a:cs typeface="Arial" panose="020B0604020202020204" pitchFamily="34" charset="0"/>
              </a:rPr>
              <a:t>T</a:t>
            </a:r>
            <a:endParaRPr lang="vi-VN" altLang="en-US" sz="4400" b="1">
              <a:solidFill>
                <a:srgbClr val="24602E"/>
              </a:solidFill>
              <a:latin typeface="Times New Roman" panose="02020603050405020304" pitchFamily="18" charset="0"/>
              <a:cs typeface="Arial" panose="020B0604020202020204" pitchFamily="34" charset="0"/>
            </a:endParaRPr>
          </a:p>
        </p:txBody>
      </p:sp>
      <p:sp>
        <p:nvSpPr>
          <p:cNvPr id="34" name="TextBox 33"/>
          <p:cNvSpPr txBox="1"/>
          <p:nvPr/>
        </p:nvSpPr>
        <p:spPr>
          <a:xfrm>
            <a:off x="3788321"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4400" b="1">
                <a:solidFill>
                  <a:srgbClr val="5B34DA"/>
                </a:solidFill>
                <a:latin typeface="Times New Roman" panose="02020603050405020304" pitchFamily="18" charset="0"/>
                <a:cs typeface="Arial" panose="020B0604020202020204" pitchFamily="34" charset="0"/>
              </a:rPr>
              <a:t>L</a:t>
            </a:r>
            <a:endParaRPr lang="vi-VN" altLang="en-US" sz="4400" b="1">
              <a:solidFill>
                <a:srgbClr val="5B34DA"/>
              </a:solidFill>
              <a:latin typeface="Times New Roman" panose="02020603050405020304" pitchFamily="18" charset="0"/>
              <a:cs typeface="Arial" panose="020B0604020202020204" pitchFamily="34" charset="0"/>
            </a:endParaRPr>
          </a:p>
        </p:txBody>
      </p:sp>
      <p:sp>
        <p:nvSpPr>
          <p:cNvPr id="35" name="TextBox 34"/>
          <p:cNvSpPr txBox="1"/>
          <p:nvPr/>
        </p:nvSpPr>
        <p:spPr>
          <a:xfrm>
            <a:off x="4413800"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4400" b="1">
                <a:solidFill>
                  <a:srgbClr val="333300"/>
                </a:solidFill>
                <a:latin typeface="Times New Roman" panose="02020603050405020304" pitchFamily="18" charset="0"/>
                <a:cs typeface="Arial" panose="020B0604020202020204" pitchFamily="34" charset="0"/>
              </a:rPr>
              <a:t>Ý</a:t>
            </a:r>
            <a:endParaRPr lang="vi-VN" altLang="en-US" sz="4400" b="1">
              <a:solidFill>
                <a:srgbClr val="333300"/>
              </a:solidFill>
              <a:latin typeface="Times New Roman" panose="02020603050405020304" pitchFamily="18" charset="0"/>
              <a:cs typeface="Arial" panose="020B0604020202020204" pitchFamily="34" charset="0"/>
            </a:endParaRPr>
          </a:p>
        </p:txBody>
      </p:sp>
      <p:sp>
        <p:nvSpPr>
          <p:cNvPr id="36" name="TextBox 35"/>
          <p:cNvSpPr txBox="1"/>
          <p:nvPr/>
        </p:nvSpPr>
        <p:spPr>
          <a:xfrm>
            <a:off x="5156755"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4400" b="1">
                <a:solidFill>
                  <a:srgbClr val="0066FF"/>
                </a:solidFill>
                <a:latin typeface="Times New Roman" panose="02020603050405020304" pitchFamily="18" charset="0"/>
                <a:cs typeface="Arial" panose="020B0604020202020204" pitchFamily="34" charset="0"/>
              </a:rPr>
              <a:t>8</a:t>
            </a:r>
            <a:endParaRPr lang="vi-VN" altLang="en-US" sz="4400" b="1">
              <a:solidFill>
                <a:srgbClr val="0066FF"/>
              </a:solidFill>
              <a:latin typeface="Times New Roman" panose="02020603050405020304" pitchFamily="18" charset="0"/>
              <a:cs typeface="Arial" panose="020B0604020202020204" pitchFamily="34" charset="0"/>
            </a:endParaRPr>
          </a:p>
        </p:txBody>
      </p:sp>
      <p:pic>
        <p:nvPicPr>
          <p:cNvPr id="5147" name="Picture 36" descr="BA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8350" y="685800"/>
            <a:ext cx="5686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37"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38"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39"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0" name="Picture 42"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1" name="Picture 43" descr="Firewrk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2" name="Picture 44"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913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5" name="WordArt 47"/>
          <p:cNvSpPr>
            <a:spLocks noChangeArrowheads="1" noChangeShapeType="1" noTextEdit="1"/>
          </p:cNvSpPr>
          <p:nvPr/>
        </p:nvSpPr>
        <p:spPr bwMode="auto">
          <a:xfrm rot="825947">
            <a:off x="5867400" y="3390900"/>
            <a:ext cx="3028950" cy="3028950"/>
          </a:xfrm>
          <a:prstGeom prst="rect">
            <a:avLst/>
          </a:prstGeom>
        </p:spPr>
        <p:txBody>
          <a:bodyPr spcFirstLastPara="1" wrap="none" fromWordArt="1">
            <a:prstTxWarp prst="textCircle">
              <a:avLst>
                <a:gd name="adj" fmla="val 11061956"/>
              </a:avLst>
            </a:prstTxWarp>
          </a:bodyPr>
          <a:lstStyle/>
          <a:p>
            <a:pPr algn="ctr"/>
            <a:endParaRPr lang="en-US" sz="3600" b="1" kern="10">
              <a:ln w="12700">
                <a:solidFill>
                  <a:srgbClr val="FF0000"/>
                </a:solidFill>
                <a:round/>
                <a:headEnd/>
                <a:tailEnd/>
              </a:ln>
              <a:solidFill>
                <a:srgbClr val="FFFF00">
                  <a:alpha val="98822"/>
                </a:srgbClr>
              </a:solidFill>
              <a:cs typeface="Times New Roman" panose="02020603050405020304" pitchFamily="18" charset="0"/>
            </a:endParaRPr>
          </a:p>
        </p:txBody>
      </p:sp>
      <p:sp>
        <p:nvSpPr>
          <p:cNvPr id="5155" name="Oval 49"/>
          <p:cNvSpPr>
            <a:spLocks noChangeArrowheads="1"/>
          </p:cNvSpPr>
          <p:nvPr/>
        </p:nvSpPr>
        <p:spPr bwMode="auto">
          <a:xfrm>
            <a:off x="6610350" y="4095750"/>
            <a:ext cx="1538288" cy="15240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400">
              <a:cs typeface="Arial" panose="020B0604020202020204" pitchFamily="34" charset="0"/>
            </a:endParaRPr>
          </a:p>
        </p:txBody>
      </p:sp>
      <p:sp>
        <p:nvSpPr>
          <p:cNvPr id="5156" name="Freeform 50"/>
          <p:cNvSpPr>
            <a:spLocks/>
          </p:cNvSpPr>
          <p:nvPr/>
        </p:nvSpPr>
        <p:spPr bwMode="auto">
          <a:xfrm>
            <a:off x="6838950" y="4349750"/>
            <a:ext cx="1123950" cy="104775"/>
          </a:xfrm>
          <a:custGeom>
            <a:avLst/>
            <a:gdLst>
              <a:gd name="T0" fmla="*/ 0 w 1440"/>
              <a:gd name="T1" fmla="*/ 0 h 128"/>
              <a:gd name="T2" fmla="*/ 2147483646 w 1440"/>
              <a:gd name="T3" fmla="*/ 2147483646 h 128"/>
              <a:gd name="T4" fmla="*/ 2147483646 w 1440"/>
              <a:gd name="T5" fmla="*/ 2147483646 h 128"/>
              <a:gd name="T6" fmla="*/ 2147483646 w 1440"/>
              <a:gd name="T7" fmla="*/ 2147483646 h 128"/>
              <a:gd name="T8" fmla="*/ 2147483646 w 1440"/>
              <a:gd name="T9" fmla="*/ 2147483646 h 128"/>
              <a:gd name="T10" fmla="*/ 2147483646 w 1440"/>
              <a:gd name="T11" fmla="*/ 2147483646 h 128"/>
              <a:gd name="T12" fmla="*/ 2147483646 w 1440"/>
              <a:gd name="T13" fmla="*/ 214748364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7" name="Freeform 51"/>
          <p:cNvSpPr>
            <a:spLocks/>
          </p:cNvSpPr>
          <p:nvPr/>
        </p:nvSpPr>
        <p:spPr bwMode="auto">
          <a:xfrm rot="10800000">
            <a:off x="6842125" y="5262563"/>
            <a:ext cx="1127125" cy="104775"/>
          </a:xfrm>
          <a:custGeom>
            <a:avLst/>
            <a:gdLst>
              <a:gd name="T0" fmla="*/ 0 w 1440"/>
              <a:gd name="T1" fmla="*/ 0 h 128"/>
              <a:gd name="T2" fmla="*/ 2147483646 w 1440"/>
              <a:gd name="T3" fmla="*/ 2147483646 h 128"/>
              <a:gd name="T4" fmla="*/ 2147483646 w 1440"/>
              <a:gd name="T5" fmla="*/ 2147483646 h 128"/>
              <a:gd name="T6" fmla="*/ 2147483646 w 1440"/>
              <a:gd name="T7" fmla="*/ 2147483646 h 128"/>
              <a:gd name="T8" fmla="*/ 2147483646 w 1440"/>
              <a:gd name="T9" fmla="*/ 2147483646 h 128"/>
              <a:gd name="T10" fmla="*/ 2147483646 w 1440"/>
              <a:gd name="T11" fmla="*/ 2147483646 h 128"/>
              <a:gd name="T12" fmla="*/ 2147483646 w 1440"/>
              <a:gd name="T13" fmla="*/ 214748364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8" name="Line 52"/>
          <p:cNvSpPr>
            <a:spLocks noChangeShapeType="1"/>
          </p:cNvSpPr>
          <p:nvPr/>
        </p:nvSpPr>
        <p:spPr bwMode="auto">
          <a:xfrm>
            <a:off x="66373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9" name="Line 53"/>
          <p:cNvSpPr>
            <a:spLocks noChangeShapeType="1"/>
          </p:cNvSpPr>
          <p:nvPr/>
        </p:nvSpPr>
        <p:spPr bwMode="auto">
          <a:xfrm>
            <a:off x="74120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60" name="Picture 54" descr="BOOKANI2"/>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0659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3" name="Picture 55" descr="TORCH"/>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72199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5" name="CurvedRibbon3"/>
          <p:cNvSpPr>
            <a:spLocks noEditPoints="1" noChangeArrowheads="1"/>
          </p:cNvSpPr>
          <p:nvPr/>
        </p:nvSpPr>
        <p:spPr bwMode="auto">
          <a:xfrm>
            <a:off x="6261100" y="3702050"/>
            <a:ext cx="2305050" cy="2276475"/>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7144" y="18321"/>
                </a:moveTo>
                <a:lnTo>
                  <a:pt x="3410" y="16656"/>
                </a:lnTo>
                <a:lnTo>
                  <a:pt x="6211" y="20239"/>
                </a:lnTo>
                <a:cubicBezTo>
                  <a:pt x="3343" y="18844"/>
                  <a:pt x="1264" y="16221"/>
                  <a:pt x="562" y="13109"/>
                </a:cubicBezTo>
                <a:lnTo>
                  <a:pt x="264" y="13177"/>
                </a:lnTo>
                <a:cubicBezTo>
                  <a:pt x="88" y="12396"/>
                  <a:pt x="0" y="11599"/>
                  <a:pt x="0" y="10800"/>
                </a:cubicBezTo>
                <a:cubicBezTo>
                  <a:pt x="0" y="4835"/>
                  <a:pt x="4835" y="0"/>
                  <a:pt x="10800" y="0"/>
                </a:cubicBezTo>
                <a:cubicBezTo>
                  <a:pt x="16764" y="0"/>
                  <a:pt x="21600" y="4835"/>
                  <a:pt x="21600" y="10800"/>
                </a:cubicBezTo>
                <a:cubicBezTo>
                  <a:pt x="21599" y="11599"/>
                  <a:pt x="21511" y="12396"/>
                  <a:pt x="21335" y="13177"/>
                </a:cubicBezTo>
                <a:lnTo>
                  <a:pt x="21037" y="13109"/>
                </a:lnTo>
                <a:cubicBezTo>
                  <a:pt x="20335" y="16221"/>
                  <a:pt x="18256" y="18844"/>
                  <a:pt x="15388" y="20239"/>
                </a:cubicBezTo>
                <a:lnTo>
                  <a:pt x="18190" y="16656"/>
                </a:lnTo>
                <a:lnTo>
                  <a:pt x="14456" y="18321"/>
                </a:lnTo>
                <a:cubicBezTo>
                  <a:pt x="17335" y="16921"/>
                  <a:pt x="19163" y="14001"/>
                  <a:pt x="19163" y="10800"/>
                </a:cubicBezTo>
                <a:cubicBezTo>
                  <a:pt x="19163" y="10168"/>
                  <a:pt x="19091" y="9539"/>
                  <a:pt x="18949" y="8924"/>
                </a:cubicBezTo>
                <a:lnTo>
                  <a:pt x="19247" y="8855"/>
                </a:lnTo>
                <a:cubicBezTo>
                  <a:pt x="18341" y="4920"/>
                  <a:pt x="14837" y="2132"/>
                  <a:pt x="10800" y="2132"/>
                </a:cubicBezTo>
                <a:cubicBezTo>
                  <a:pt x="6762" y="2132"/>
                  <a:pt x="3258" y="4920"/>
                  <a:pt x="2352" y="8855"/>
                </a:cubicBezTo>
                <a:lnTo>
                  <a:pt x="2650" y="8924"/>
                </a:lnTo>
                <a:cubicBezTo>
                  <a:pt x="2508" y="9539"/>
                  <a:pt x="2437" y="10168"/>
                  <a:pt x="2437" y="10799"/>
                </a:cubicBezTo>
                <a:cubicBezTo>
                  <a:pt x="2437" y="14001"/>
                  <a:pt x="4264" y="16921"/>
                  <a:pt x="7143" y="18321"/>
                </a:cubicBezTo>
                <a:lnTo>
                  <a:pt x="7144" y="18321"/>
                </a:lnTo>
                <a:close/>
              </a:path>
              <a:path w="21600" h="21600" fill="none" extrusionOk="0">
                <a:moveTo>
                  <a:pt x="562" y="13110"/>
                </a:moveTo>
                <a:lnTo>
                  <a:pt x="2344" y="12707"/>
                </a:lnTo>
                <a:cubicBezTo>
                  <a:pt x="2203" y="12081"/>
                  <a:pt x="2132" y="11441"/>
                  <a:pt x="2132" y="10800"/>
                </a:cubicBezTo>
                <a:cubicBezTo>
                  <a:pt x="2132" y="10145"/>
                  <a:pt x="2206" y="9493"/>
                  <a:pt x="2352" y="8855"/>
                </a:cubicBezTo>
              </a:path>
              <a:path w="21600" h="21600" fill="none" extrusionOk="0">
                <a:moveTo>
                  <a:pt x="2344" y="12708"/>
                </a:moveTo>
                <a:lnTo>
                  <a:pt x="2650" y="8924"/>
                </a:lnTo>
              </a:path>
              <a:path w="21600" h="21600" fill="none" extrusionOk="0">
                <a:moveTo>
                  <a:pt x="21038" y="13110"/>
                </a:moveTo>
                <a:lnTo>
                  <a:pt x="19255" y="12707"/>
                </a:lnTo>
                <a:cubicBezTo>
                  <a:pt x="19396" y="12081"/>
                  <a:pt x="19468" y="11441"/>
                  <a:pt x="19468" y="10800"/>
                </a:cubicBezTo>
                <a:cubicBezTo>
                  <a:pt x="19468" y="10145"/>
                  <a:pt x="19393" y="9493"/>
                  <a:pt x="19247" y="8855"/>
                </a:cubicBezTo>
              </a:path>
              <a:path w="21600" h="21600" fill="none" extrusionOk="0">
                <a:moveTo>
                  <a:pt x="19256" y="12708"/>
                </a:moveTo>
                <a:lnTo>
                  <a:pt x="18950" y="8924"/>
                </a:lnTo>
              </a:path>
            </a:pathLst>
          </a:custGeom>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n>
            <a:noFill/>
          </a:ln>
          <a:effectLst>
            <a:prstShdw prst="shdw17" dist="17961" dir="2700000">
              <a:srgbClr val="640267"/>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63" name="WordArt 58"/>
          <p:cNvSpPr>
            <a:spLocks noChangeArrowheads="1" noChangeShapeType="1" noTextEdit="1"/>
          </p:cNvSpPr>
          <p:nvPr/>
        </p:nvSpPr>
        <p:spPr bwMode="auto">
          <a:xfrm rot="-164926">
            <a:off x="6446838" y="3932238"/>
            <a:ext cx="1993900" cy="1970087"/>
          </a:xfrm>
          <a:prstGeom prst="rect">
            <a:avLst/>
          </a:prstGeom>
        </p:spPr>
        <p:txBody>
          <a:bodyPr spcFirstLastPara="1" wrap="none" fromWordArt="1">
            <a:prstTxWarp prst="textArchUp">
              <a:avLst>
                <a:gd name="adj" fmla="val 10050700"/>
              </a:avLst>
            </a:prstTxWarp>
          </a:bodyPr>
          <a:lstStyle/>
          <a:p>
            <a:pPr algn="ctr"/>
            <a:r>
              <a:rPr lang="en-US" sz="2400" b="1" kern="10">
                <a:ln w="9525">
                  <a:solidFill>
                    <a:srgbClr val="FF0000"/>
                  </a:solidFill>
                  <a:round/>
                  <a:headEnd/>
                  <a:tailEnd/>
                </a:ln>
                <a:solidFill>
                  <a:srgbClr val="00C200"/>
                </a:solidFill>
                <a:cs typeface="Times New Roman" panose="02020603050405020304" pitchFamily="18" charset="0"/>
              </a:rPr>
              <a:t>* NĂM HỌC: 2021-2022*</a:t>
            </a:r>
          </a:p>
        </p:txBody>
      </p:sp>
      <p:sp>
        <p:nvSpPr>
          <p:cNvPr id="48189" name="WordArt 61"/>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solidFill>
                  <a:srgbClr val="FF3300"/>
                </a:solidFill>
                <a:effectLst>
                  <a:outerShdw dist="563972" dir="14049741" sx="125000" sy="125000" algn="tl" rotWithShape="0">
                    <a:srgbClr val="C7DFD3">
                      <a:alpha val="79999"/>
                    </a:srgbClr>
                  </a:outerShdw>
                </a:effectLst>
                <a:cs typeface="Times New Roman" panose="02020603050405020304" pitchFamily="18" charset="0"/>
              </a:rPr>
              <a:t>BÀI GIẢNG</a:t>
            </a:r>
          </a:p>
        </p:txBody>
      </p:sp>
      <p:pic>
        <p:nvPicPr>
          <p:cNvPr id="48190" name="Picture 62" descr="Firewrk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175" y="11430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1" name="WordArt 63"/>
          <p:cNvSpPr>
            <a:spLocks noChangeArrowheads="1" noChangeShapeType="1" noTextEdit="1"/>
          </p:cNvSpPr>
          <p:nvPr/>
        </p:nvSpPr>
        <p:spPr bwMode="auto">
          <a:xfrm>
            <a:off x="-8534400" y="6019800"/>
            <a:ext cx="8534400" cy="609600"/>
          </a:xfrm>
          <a:prstGeom prst="rect">
            <a:avLst/>
          </a:prstGeom>
        </p:spPr>
        <p:txBody>
          <a:bodyPr wrap="none" fromWordArt="1">
            <a:prstTxWarp prst="textPlain">
              <a:avLst>
                <a:gd name="adj" fmla="val 50000"/>
              </a:avLst>
            </a:prstTxWarp>
          </a:bodyPr>
          <a:lstStyle/>
          <a:p>
            <a:pPr algn="ctr"/>
            <a:r>
              <a:rPr lang="en-US" sz="3600" b="1" kern="10">
                <a:ln w="9525">
                  <a:solidFill>
                    <a:srgbClr val="00FF00"/>
                  </a:solidFill>
                  <a:round/>
                  <a:headEnd/>
                  <a:tailEnd/>
                </a:ln>
                <a:solidFill>
                  <a:srgbClr val="800080"/>
                </a:solidFill>
                <a:cs typeface="Times New Roman" panose="02020603050405020304" pitchFamily="18" charset="0"/>
              </a:rPr>
              <a:t>Các em hãy cố gắng học thật tốt</a:t>
            </a:r>
          </a:p>
        </p:txBody>
      </p:sp>
      <p:pic>
        <p:nvPicPr>
          <p:cNvPr id="48192" name="Thay-co-oi.wav">
            <a:hlinkClick r:id="" action="ppaction://media"/>
          </p:cNvPr>
          <p:cNvPicPr>
            <a:picLocks noRot="1" noChangeAspect="1" noChangeArrowheads="1"/>
          </p:cNvPicPr>
          <p:nvPr>
            <a:audioFile r:link="rId2"/>
          </p:nvPr>
        </p:nvPicPr>
        <p:blipFill>
          <a:blip r:embed="rId19">
            <a:extLst>
              <a:ext uri="{28A0092B-C50C-407E-A947-70E740481C1C}">
                <a14:useLocalDpi xmlns:a14="http://schemas.microsoft.com/office/drawing/2010/main" val="0"/>
              </a:ext>
            </a:extLst>
          </a:blip>
          <a:srcRect/>
          <a:stretch>
            <a:fillRect/>
          </a:stretch>
        </p:blipFill>
        <p:spPr bwMode="auto">
          <a:xfrm>
            <a:off x="-457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665147" y="5592449"/>
            <a:ext cx="1652587" cy="381000"/>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BÌNH KHÁNH</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073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48192"/>
                                        </p:tgtEl>
                                      </p:cBhvr>
                                    </p:cmd>
                                  </p:childTnLst>
                                </p:cTn>
                              </p:par>
                              <p:par>
                                <p:cTn id="7" presetID="2" presetClass="entr" presetSubtype="2" repeatCount="10000" fill="hold" grpId="0" nodeType="withEffect">
                                  <p:stCondLst>
                                    <p:cond delay="0"/>
                                  </p:stCondLst>
                                  <p:childTnLst>
                                    <p:set>
                                      <p:cBhvr>
                                        <p:cTn id="8" dur="1" fill="hold">
                                          <p:stCondLst>
                                            <p:cond delay="0"/>
                                          </p:stCondLst>
                                        </p:cTn>
                                        <p:tgtEl>
                                          <p:spTgt spid="48191"/>
                                        </p:tgtEl>
                                        <p:attrNameLst>
                                          <p:attrName>style.visibility</p:attrName>
                                        </p:attrNameLst>
                                      </p:cBhvr>
                                      <p:to>
                                        <p:strVal val="visible"/>
                                      </p:to>
                                    </p:set>
                                    <p:anim calcmode="lin" valueType="num">
                                      <p:cBhvr additive="base">
                                        <p:cTn id="9" dur="8000" fill="hold"/>
                                        <p:tgtEl>
                                          <p:spTgt spid="48191"/>
                                        </p:tgtEl>
                                        <p:attrNameLst>
                                          <p:attrName>ppt_x</p:attrName>
                                        </p:attrNameLst>
                                      </p:cBhvr>
                                      <p:tavLst>
                                        <p:tav tm="0">
                                          <p:val>
                                            <p:strVal val="1+#ppt_w/2"/>
                                          </p:val>
                                        </p:tav>
                                        <p:tav tm="100000">
                                          <p:val>
                                            <p:strVal val="#ppt_x"/>
                                          </p:val>
                                        </p:tav>
                                      </p:tavLst>
                                    </p:anim>
                                    <p:anim calcmode="lin" valueType="num">
                                      <p:cBhvr additive="base">
                                        <p:cTn id="10" dur="8000" fill="hold"/>
                                        <p:tgtEl>
                                          <p:spTgt spid="48191"/>
                                        </p:tgtEl>
                                        <p:attrNameLst>
                                          <p:attrName>ppt_y</p:attrName>
                                        </p:attrNameLst>
                                      </p:cBhvr>
                                      <p:tavLst>
                                        <p:tav tm="0">
                                          <p:val>
                                            <p:strVal val="#ppt_y"/>
                                          </p:val>
                                        </p:tav>
                                        <p:tav tm="100000">
                                          <p:val>
                                            <p:strVal val="#ppt_y"/>
                                          </p:val>
                                        </p:tav>
                                      </p:tavLst>
                                    </p:anim>
                                  </p:childTnLst>
                                </p:cTn>
                              </p:par>
                              <p:par>
                                <p:cTn id="11" presetID="8" presetClass="emph" presetSubtype="0" repeatCount="indefinite" fill="hold" nodeType="withEffect">
                                  <p:stCondLst>
                                    <p:cond delay="0"/>
                                  </p:stCondLst>
                                  <p:childTnLst>
                                    <p:animRot by="21600000">
                                      <p:cBhvr>
                                        <p:cTn id="12" dur="5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5"/>
                                        </p:tgtEl>
                                        <p:attrNameLst>
                                          <p:attrName>r</p:attrName>
                                        </p:attrNameLst>
                                      </p:cBhvr>
                                    </p:animRot>
                                  </p:childTnLst>
                                </p:cTn>
                              </p:par>
                              <p:par>
                                <p:cTn id="17"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8" dur="5000" spd="-100000" fill="hold"/>
                                        <p:tgtEl>
                                          <p:spTgt spid="31"/>
                                        </p:tgtEl>
                                        <p:attrNameLst>
                                          <p:attrName>ppt_x</p:attrName>
                                          <p:attrName>ppt_y</p:attrName>
                                        </p:attrNameLst>
                                      </p:cBhvr>
                                      <p:rCtr x="10000" y="-980000"/>
                                    </p:animMotion>
                                  </p:childTnLst>
                                </p:cTn>
                              </p:par>
                              <p:par>
                                <p:cTn id="19"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20" dur="5000" spd="-100000" fill="hold"/>
                                        <p:tgtEl>
                                          <p:spTgt spid="32"/>
                                        </p:tgtEl>
                                        <p:attrNameLst>
                                          <p:attrName>ppt_x</p:attrName>
                                          <p:attrName>ppt_y</p:attrName>
                                        </p:attrNameLst>
                                      </p:cBhvr>
                                      <p:rCtr x="-10000" y="-1310000"/>
                                    </p:animMotion>
                                  </p:childTnLst>
                                </p:cTn>
                              </p:par>
                              <p:par>
                                <p:cTn id="21"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22" dur="5000" spd="-100000" fill="hold"/>
                                        <p:tgtEl>
                                          <p:spTgt spid="33"/>
                                        </p:tgtEl>
                                        <p:attrNameLst>
                                          <p:attrName>ppt_x</p:attrName>
                                          <p:attrName>ppt_y</p:attrName>
                                        </p:attrNameLst>
                                      </p:cBhvr>
                                      <p:rCtr x="0" y="-1210000"/>
                                    </p:animMotion>
                                  </p:childTnLst>
                                </p:cTn>
                              </p:par>
                              <p:par>
                                <p:cTn id="23"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24" dur="5000" fill="hold"/>
                                        <p:tgtEl>
                                          <p:spTgt spid="34"/>
                                        </p:tgtEl>
                                        <p:attrNameLst>
                                          <p:attrName>ppt_x</p:attrName>
                                          <p:attrName>ppt_y</p:attrName>
                                        </p:attrNameLst>
                                      </p:cBhvr>
                                      <p:rCtr x="0" y="-1100000"/>
                                    </p:animMotion>
                                  </p:childTnLst>
                                </p:cTn>
                              </p:par>
                              <p:par>
                                <p:cTn id="25"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26" dur="3000" fill="hold"/>
                                        <p:tgtEl>
                                          <p:spTgt spid="35"/>
                                        </p:tgtEl>
                                        <p:attrNameLst>
                                          <p:attrName>ppt_x</p:attrName>
                                          <p:attrName>ppt_y</p:attrName>
                                        </p:attrNameLst>
                                      </p:cBhvr>
                                      <p:rCtr x="0" y="-1660000"/>
                                    </p:animMotion>
                                  </p:childTnLst>
                                </p:cTn>
                              </p:par>
                              <p:par>
                                <p:cTn id="27"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8" dur="5000" fill="hold"/>
                                        <p:tgtEl>
                                          <p:spTgt spid="36"/>
                                        </p:tgtEl>
                                        <p:attrNameLst>
                                          <p:attrName>ppt_x</p:attrName>
                                          <p:attrName>ppt_y</p:attrName>
                                        </p:attrNameLst>
                                      </p:cBhvr>
                                      <p:rCtr x="0" y="-1210000"/>
                                    </p:animMotion>
                                  </p:childTnLst>
                                </p:cTn>
                              </p:par>
                              <p:par>
                                <p:cTn id="29" presetID="8" presetClass="emph" presetSubtype="0" repeatCount="indefinite" fill="hold" nodeType="withEffect">
                                  <p:stCondLst>
                                    <p:cond delay="0"/>
                                  </p:stCondLst>
                                  <p:childTnLst>
                                    <p:animRot by="21600000">
                                      <p:cBhvr>
                                        <p:cTn id="30" dur="5000" fill="hold"/>
                                        <p:tgtEl>
                                          <p:spTgt spid="2"/>
                                        </p:tgtEl>
                                        <p:attrNameLst>
                                          <p:attrName>r</p:attrName>
                                        </p:attrNameLst>
                                      </p:cBhvr>
                                    </p:animRot>
                                  </p:childTnLst>
                                </p:cTn>
                              </p:par>
                              <p:par>
                                <p:cTn id="31" presetID="23" presetClass="entr" presetSubtype="16" repeatCount="indefinite" fill="hold" nodeType="withEffect">
                                  <p:stCondLst>
                                    <p:cond delay="500"/>
                                  </p:stCondLst>
                                  <p:endCondLst>
                                    <p:cond evt="onNext" delay="0">
                                      <p:tgtEl>
                                        <p:sldTgt/>
                                      </p:tgtEl>
                                    </p:cond>
                                  </p:endCondLst>
                                  <p:childTnLst>
                                    <p:set>
                                      <p:cBhvr>
                                        <p:cTn id="32" dur="1" fill="hold">
                                          <p:stCondLst>
                                            <p:cond delay="0"/>
                                          </p:stCondLst>
                                        </p:cTn>
                                        <p:tgtEl>
                                          <p:spTgt spid="48170"/>
                                        </p:tgtEl>
                                        <p:attrNameLst>
                                          <p:attrName>style.visibility</p:attrName>
                                        </p:attrNameLst>
                                      </p:cBhvr>
                                      <p:to>
                                        <p:strVal val="visible"/>
                                      </p:to>
                                    </p:set>
                                    <p:anim calcmode="lin" valueType="num">
                                      <p:cBhvr>
                                        <p:cTn id="33" dur="3000" fill="hold"/>
                                        <p:tgtEl>
                                          <p:spTgt spid="48170"/>
                                        </p:tgtEl>
                                        <p:attrNameLst>
                                          <p:attrName>ppt_w</p:attrName>
                                        </p:attrNameLst>
                                      </p:cBhvr>
                                      <p:tavLst>
                                        <p:tav tm="0">
                                          <p:val>
                                            <p:fltVal val="0"/>
                                          </p:val>
                                        </p:tav>
                                        <p:tav tm="100000">
                                          <p:val>
                                            <p:strVal val="#ppt_w"/>
                                          </p:val>
                                        </p:tav>
                                      </p:tavLst>
                                    </p:anim>
                                    <p:anim calcmode="lin" valueType="num">
                                      <p:cBhvr>
                                        <p:cTn id="34" dur="3000" fill="hold"/>
                                        <p:tgtEl>
                                          <p:spTgt spid="48170"/>
                                        </p:tgtEl>
                                        <p:attrNameLst>
                                          <p:attrName>ppt_h</p:attrName>
                                        </p:attrNameLst>
                                      </p:cBhvr>
                                      <p:tavLst>
                                        <p:tav tm="0">
                                          <p:val>
                                            <p:fltVal val="0"/>
                                          </p:val>
                                        </p:tav>
                                        <p:tav tm="100000">
                                          <p:val>
                                            <p:strVal val="#ppt_h"/>
                                          </p:val>
                                        </p:tav>
                                      </p:tavLst>
                                    </p:anim>
                                  </p:childTnLst>
                                </p:cTn>
                              </p:par>
                              <p:par>
                                <p:cTn id="35" presetID="49" presetClass="entr" presetSubtype="0" repeatCount="indefinite" decel="100000" fill="hold" nodeType="withEffect">
                                  <p:stCondLst>
                                    <p:cond delay="500"/>
                                  </p:stCondLst>
                                  <p:childTnLst>
                                    <p:set>
                                      <p:cBhvr>
                                        <p:cTn id="36" dur="1" fill="hold">
                                          <p:stCondLst>
                                            <p:cond delay="0"/>
                                          </p:stCondLst>
                                        </p:cTn>
                                        <p:tgtEl>
                                          <p:spTgt spid="48171"/>
                                        </p:tgtEl>
                                        <p:attrNameLst>
                                          <p:attrName>style.visibility</p:attrName>
                                        </p:attrNameLst>
                                      </p:cBhvr>
                                      <p:to>
                                        <p:strVal val="visible"/>
                                      </p:to>
                                    </p:set>
                                    <p:anim calcmode="lin" valueType="num">
                                      <p:cBhvr>
                                        <p:cTn id="37" dur="3000" fill="hold"/>
                                        <p:tgtEl>
                                          <p:spTgt spid="48171"/>
                                        </p:tgtEl>
                                        <p:attrNameLst>
                                          <p:attrName>ppt_w</p:attrName>
                                        </p:attrNameLst>
                                      </p:cBhvr>
                                      <p:tavLst>
                                        <p:tav tm="0">
                                          <p:val>
                                            <p:fltVal val="0"/>
                                          </p:val>
                                        </p:tav>
                                        <p:tav tm="100000">
                                          <p:val>
                                            <p:strVal val="#ppt_w"/>
                                          </p:val>
                                        </p:tav>
                                      </p:tavLst>
                                    </p:anim>
                                    <p:anim calcmode="lin" valueType="num">
                                      <p:cBhvr>
                                        <p:cTn id="38" dur="3000" fill="hold"/>
                                        <p:tgtEl>
                                          <p:spTgt spid="48171"/>
                                        </p:tgtEl>
                                        <p:attrNameLst>
                                          <p:attrName>ppt_h</p:attrName>
                                        </p:attrNameLst>
                                      </p:cBhvr>
                                      <p:tavLst>
                                        <p:tav tm="0">
                                          <p:val>
                                            <p:fltVal val="0"/>
                                          </p:val>
                                        </p:tav>
                                        <p:tav tm="100000">
                                          <p:val>
                                            <p:strVal val="#ppt_h"/>
                                          </p:val>
                                        </p:tav>
                                      </p:tavLst>
                                    </p:anim>
                                    <p:anim calcmode="lin" valueType="num">
                                      <p:cBhvr>
                                        <p:cTn id="39" dur="3000" fill="hold"/>
                                        <p:tgtEl>
                                          <p:spTgt spid="48171"/>
                                        </p:tgtEl>
                                        <p:attrNameLst>
                                          <p:attrName>style.rotation</p:attrName>
                                        </p:attrNameLst>
                                      </p:cBhvr>
                                      <p:tavLst>
                                        <p:tav tm="0">
                                          <p:val>
                                            <p:fltVal val="360"/>
                                          </p:val>
                                        </p:tav>
                                        <p:tav tm="100000">
                                          <p:val>
                                            <p:fltVal val="0"/>
                                          </p:val>
                                        </p:tav>
                                      </p:tavLst>
                                    </p:anim>
                                    <p:animEffect transition="in" filter="fade">
                                      <p:cBhvr>
                                        <p:cTn id="40" dur="3000"/>
                                        <p:tgtEl>
                                          <p:spTgt spid="48171"/>
                                        </p:tgtEl>
                                      </p:cBhvr>
                                    </p:animEffect>
                                  </p:childTnLst>
                                </p:cTn>
                              </p:par>
                              <p:par>
                                <p:cTn id="41" presetID="23" presetClass="entr" presetSubtype="16" repeatCount="indefinite" fill="hold" nodeType="withEffect">
                                  <p:stCondLst>
                                    <p:cond delay="500"/>
                                  </p:stCondLst>
                                  <p:endCondLst>
                                    <p:cond evt="onNext" delay="0">
                                      <p:tgtEl>
                                        <p:sldTgt/>
                                      </p:tgtEl>
                                    </p:cond>
                                  </p:endCondLst>
                                  <p:childTnLst>
                                    <p:set>
                                      <p:cBhvr>
                                        <p:cTn id="42" dur="1" fill="hold">
                                          <p:stCondLst>
                                            <p:cond delay="0"/>
                                          </p:stCondLst>
                                        </p:cTn>
                                        <p:tgtEl>
                                          <p:spTgt spid="48172"/>
                                        </p:tgtEl>
                                        <p:attrNameLst>
                                          <p:attrName>style.visibility</p:attrName>
                                        </p:attrNameLst>
                                      </p:cBhvr>
                                      <p:to>
                                        <p:strVal val="visible"/>
                                      </p:to>
                                    </p:set>
                                    <p:anim calcmode="lin" valueType="num">
                                      <p:cBhvr>
                                        <p:cTn id="43" dur="3000" fill="hold"/>
                                        <p:tgtEl>
                                          <p:spTgt spid="48172"/>
                                        </p:tgtEl>
                                        <p:attrNameLst>
                                          <p:attrName>ppt_w</p:attrName>
                                        </p:attrNameLst>
                                      </p:cBhvr>
                                      <p:tavLst>
                                        <p:tav tm="0">
                                          <p:val>
                                            <p:fltVal val="0"/>
                                          </p:val>
                                        </p:tav>
                                        <p:tav tm="100000">
                                          <p:val>
                                            <p:strVal val="#ppt_w"/>
                                          </p:val>
                                        </p:tav>
                                      </p:tavLst>
                                    </p:anim>
                                    <p:anim calcmode="lin" valueType="num">
                                      <p:cBhvr>
                                        <p:cTn id="44" dur="3000" fill="hold"/>
                                        <p:tgtEl>
                                          <p:spTgt spid="48172"/>
                                        </p:tgtEl>
                                        <p:attrNameLst>
                                          <p:attrName>ppt_h</p:attrName>
                                        </p:attrNameLst>
                                      </p:cBhvr>
                                      <p:tavLst>
                                        <p:tav tm="0">
                                          <p:val>
                                            <p:fltVal val="0"/>
                                          </p:val>
                                        </p:tav>
                                        <p:tav tm="100000">
                                          <p:val>
                                            <p:strVal val="#ppt_h"/>
                                          </p:val>
                                        </p:tav>
                                      </p:tavLst>
                                    </p:anim>
                                  </p:childTnLst>
                                </p:cTn>
                              </p:par>
                              <p:par>
                                <p:cTn id="45" presetID="8" presetClass="emph" presetSubtype="0" repeatCount="indefinite" fill="hold" grpId="0" nodeType="withEffect" nodePh="1">
                                  <p:stCondLst>
                                    <p:cond delay="0"/>
                                  </p:stCondLst>
                                  <p:endCondLst>
                                    <p:cond evt="begin" delay="0">
                                      <p:tn val="45"/>
                                    </p:cond>
                                  </p:endCondLst>
                                  <p:childTnLst>
                                    <p:animRot by="-21600000">
                                      <p:cBhvr>
                                        <p:cTn id="46" dur="8000" fill="hold"/>
                                        <p:tgtEl>
                                          <p:spTgt spid="48175"/>
                                        </p:tgtEl>
                                        <p:attrNameLst>
                                          <p:attrName>r</p:attrName>
                                        </p:attrNameLst>
                                      </p:cBhvr>
                                    </p:animRot>
                                  </p:childTnLst>
                                </p:cTn>
                              </p:par>
                              <p:par>
                                <p:cTn id="47" presetID="21" presetClass="entr" presetSubtype="4" repeatCount="indefinite" fill="hold" grpId="0" nodeType="withEffect">
                                  <p:stCondLst>
                                    <p:cond delay="500"/>
                                  </p:stCondLst>
                                  <p:endCondLst>
                                    <p:cond evt="onNext" delay="0">
                                      <p:tgtEl>
                                        <p:sldTgt/>
                                      </p:tgtEl>
                                    </p:cond>
                                  </p:endCondLst>
                                  <p:childTnLst>
                                    <p:set>
                                      <p:cBhvr>
                                        <p:cTn id="48" dur="1" fill="hold">
                                          <p:stCondLst>
                                            <p:cond delay="0"/>
                                          </p:stCondLst>
                                        </p:cTn>
                                        <p:tgtEl>
                                          <p:spTgt spid="48185"/>
                                        </p:tgtEl>
                                        <p:attrNameLst>
                                          <p:attrName>style.visibility</p:attrName>
                                        </p:attrNameLst>
                                      </p:cBhvr>
                                      <p:to>
                                        <p:strVal val="visible"/>
                                      </p:to>
                                    </p:set>
                                    <p:animEffect transition="in" filter="wheel(4)">
                                      <p:cBhvr>
                                        <p:cTn id="49" dur="2000"/>
                                        <p:tgtEl>
                                          <p:spTgt spid="48185"/>
                                        </p:tgtEl>
                                      </p:cBhvr>
                                    </p:animEffect>
                                  </p:childTnLst>
                                </p:cTn>
                              </p:par>
                              <p:par>
                                <p:cTn id="50" presetID="13" presetClass="exit" presetSubtype="16" repeatCount="indefinite" fill="hold" nodeType="withEffect">
                                  <p:stCondLst>
                                    <p:cond delay="500"/>
                                  </p:stCondLst>
                                  <p:endCondLst>
                                    <p:cond evt="onNext" delay="0">
                                      <p:tgtEl>
                                        <p:sldTgt/>
                                      </p:tgtEl>
                                    </p:cond>
                                  </p:endCondLst>
                                  <p:childTnLst>
                                    <p:animEffect transition="out" filter="plus(in)">
                                      <p:cBhvr>
                                        <p:cTn id="51" dur="2000"/>
                                        <p:tgtEl>
                                          <p:spTgt spid="48183"/>
                                        </p:tgtEl>
                                      </p:cBhvr>
                                    </p:animEffect>
                                    <p:set>
                                      <p:cBhvr>
                                        <p:cTn id="52" dur="1" fill="hold">
                                          <p:stCondLst>
                                            <p:cond delay="1999"/>
                                          </p:stCondLst>
                                        </p:cTn>
                                        <p:tgtEl>
                                          <p:spTgt spid="48183"/>
                                        </p:tgtEl>
                                        <p:attrNameLst>
                                          <p:attrName>style.visibility</p:attrName>
                                        </p:attrNameLst>
                                      </p:cBhvr>
                                      <p:to>
                                        <p:strVal val="hidden"/>
                                      </p:to>
                                    </p:set>
                                  </p:childTnLst>
                                </p:cTn>
                              </p:par>
                              <p:par>
                                <p:cTn id="53" presetID="2" presetClass="entr" presetSubtype="2" repeatCount="indefinite" fill="hold" grpId="0" nodeType="withEffect">
                                  <p:stCondLst>
                                    <p:cond delay="0"/>
                                  </p:stCondLst>
                                  <p:childTnLst>
                                    <p:set>
                                      <p:cBhvr>
                                        <p:cTn id="54" dur="1" fill="hold">
                                          <p:stCondLst>
                                            <p:cond delay="0"/>
                                          </p:stCondLst>
                                        </p:cTn>
                                        <p:tgtEl>
                                          <p:spTgt spid="48189"/>
                                        </p:tgtEl>
                                        <p:attrNameLst>
                                          <p:attrName>style.visibility</p:attrName>
                                        </p:attrNameLst>
                                      </p:cBhvr>
                                      <p:to>
                                        <p:strVal val="visible"/>
                                      </p:to>
                                    </p:set>
                                    <p:anim calcmode="lin" valueType="num">
                                      <p:cBhvr additive="base">
                                        <p:cTn id="55" dur="5000" fill="hold"/>
                                        <p:tgtEl>
                                          <p:spTgt spid="48189"/>
                                        </p:tgtEl>
                                        <p:attrNameLst>
                                          <p:attrName>ppt_x</p:attrName>
                                        </p:attrNameLst>
                                      </p:cBhvr>
                                      <p:tavLst>
                                        <p:tav tm="0">
                                          <p:val>
                                            <p:strVal val="1+#ppt_w/2"/>
                                          </p:val>
                                        </p:tav>
                                        <p:tav tm="100000">
                                          <p:val>
                                            <p:strVal val="#ppt_x"/>
                                          </p:val>
                                        </p:tav>
                                      </p:tavLst>
                                    </p:anim>
                                    <p:anim calcmode="lin" valueType="num">
                                      <p:cBhvr additive="base">
                                        <p:cTn id="56" dur="5000" fill="hold"/>
                                        <p:tgtEl>
                                          <p:spTgt spid="48189"/>
                                        </p:tgtEl>
                                        <p:attrNameLst>
                                          <p:attrName>ppt_y</p:attrName>
                                        </p:attrNameLst>
                                      </p:cBhvr>
                                      <p:tavLst>
                                        <p:tav tm="0">
                                          <p:val>
                                            <p:strVal val="#ppt_y"/>
                                          </p:val>
                                        </p:tav>
                                        <p:tav tm="100000">
                                          <p:val>
                                            <p:strVal val="#ppt_y"/>
                                          </p:val>
                                        </p:tav>
                                      </p:tavLst>
                                    </p:anim>
                                  </p:childTnLst>
                                </p:cTn>
                              </p:par>
                              <p:par>
                                <p:cTn id="57" presetID="23" presetClass="entr" presetSubtype="16" repeatCount="indefinite" fill="hold" nodeType="withEffect">
                                  <p:stCondLst>
                                    <p:cond delay="500"/>
                                  </p:stCondLst>
                                  <p:endCondLst>
                                    <p:cond evt="onNext" delay="0">
                                      <p:tgtEl>
                                        <p:sldTgt/>
                                      </p:tgtEl>
                                    </p:cond>
                                  </p:endCondLst>
                                  <p:childTnLst>
                                    <p:set>
                                      <p:cBhvr>
                                        <p:cTn id="58" dur="1" fill="hold">
                                          <p:stCondLst>
                                            <p:cond delay="0"/>
                                          </p:stCondLst>
                                        </p:cTn>
                                        <p:tgtEl>
                                          <p:spTgt spid="48190"/>
                                        </p:tgtEl>
                                        <p:attrNameLst>
                                          <p:attrName>style.visibility</p:attrName>
                                        </p:attrNameLst>
                                      </p:cBhvr>
                                      <p:to>
                                        <p:strVal val="visible"/>
                                      </p:to>
                                    </p:set>
                                    <p:anim calcmode="lin" valueType="num">
                                      <p:cBhvr>
                                        <p:cTn id="59" dur="3000" fill="hold"/>
                                        <p:tgtEl>
                                          <p:spTgt spid="48190"/>
                                        </p:tgtEl>
                                        <p:attrNameLst>
                                          <p:attrName>ppt_w</p:attrName>
                                        </p:attrNameLst>
                                      </p:cBhvr>
                                      <p:tavLst>
                                        <p:tav tm="0">
                                          <p:val>
                                            <p:fltVal val="0"/>
                                          </p:val>
                                        </p:tav>
                                        <p:tav tm="100000">
                                          <p:val>
                                            <p:strVal val="#ppt_w"/>
                                          </p:val>
                                        </p:tav>
                                      </p:tavLst>
                                    </p:anim>
                                    <p:anim calcmode="lin" valueType="num">
                                      <p:cBhvr>
                                        <p:cTn id="60" dur="3000" fill="hold"/>
                                        <p:tgtEl>
                                          <p:spTgt spid="481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61" repeatCount="indefinite" fill="hold" display="0">
                  <p:stCondLst>
                    <p:cond delay="indefinite"/>
                  </p:stCondLst>
                  <p:endCondLst>
                    <p:cond evt="onPrev" delay="0">
                      <p:tgtEl>
                        <p:sldTgt/>
                      </p:tgtEl>
                    </p:cond>
                    <p:cond evt="onStopAudio" delay="0">
                      <p:tgtEl>
                        <p:sldTgt/>
                      </p:tgtEl>
                    </p:cond>
                  </p:endCondLst>
                </p:cTn>
                <p:tgtEl>
                  <p:spTgt spid="48192"/>
                </p:tgtEl>
              </p:cMediaNode>
            </p:audio>
          </p:childTnLst>
        </p:cTn>
      </p:par>
    </p:tnLst>
    <p:bldLst>
      <p:bldP spid="48175" grpId="0" animBg="1"/>
      <p:bldP spid="48185" grpId="0" animBg="1"/>
      <p:bldP spid="48189" grpId="0" animBg="1"/>
      <p:bldP spid="481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1205168"/>
            <a:ext cx="79248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ChangeArrowheads="1"/>
          </p:cNvSpPr>
          <p:nvPr/>
        </p:nvSpPr>
        <p:spPr bwMode="auto">
          <a:xfrm>
            <a:off x="566057" y="5060950"/>
            <a:ext cx="800100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buClr>
                <a:schemeClr val="hlink"/>
              </a:buClr>
              <a:buSzPct val="70000"/>
              <a:buFont typeface="Wingdings" pitchFamily="2" charset="2"/>
              <a:buNone/>
              <a:defRPr/>
            </a:pP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Khi</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lộn</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ngược</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một</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cốc</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nước</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đầy</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được</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đậy</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kín</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bằng</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một</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tờ</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giấy</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không</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thấm</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nước</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thì</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nước</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có</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chảy</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ra</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ngoài</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không</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Vì</a:t>
            </a:r>
            <a:r>
              <a:rPr lang="en-US" sz="3200" b="1" i="1" dirty="0">
                <a:solidFill>
                  <a:srgbClr val="0070C0"/>
                </a:solidFill>
                <a:effectLst>
                  <a:outerShdw blurRad="38100" dist="38100" dir="2700000" algn="tl">
                    <a:srgbClr val="C0C0C0"/>
                  </a:outerShdw>
                </a:effectLst>
                <a:latin typeface="Times New Roman" pitchFamily="18" charset="0"/>
              </a:rPr>
              <a:t> </a:t>
            </a:r>
            <a:r>
              <a:rPr lang="en-US" sz="3200" b="1" i="1" dirty="0" err="1">
                <a:solidFill>
                  <a:srgbClr val="0070C0"/>
                </a:solidFill>
                <a:effectLst>
                  <a:outerShdw blurRad="38100" dist="38100" dir="2700000" algn="tl">
                    <a:srgbClr val="C0C0C0"/>
                  </a:outerShdw>
                </a:effectLst>
                <a:latin typeface="Times New Roman" pitchFamily="18" charset="0"/>
              </a:rPr>
              <a:t>sao</a:t>
            </a:r>
            <a:r>
              <a:rPr lang="en-US" sz="3200" b="1" i="1" dirty="0">
                <a:solidFill>
                  <a:srgbClr val="0070C0"/>
                </a:solidFill>
                <a:effectLst>
                  <a:outerShdw blurRad="38100" dist="38100" dir="2700000" algn="tl">
                    <a:srgbClr val="C0C0C0"/>
                  </a:outerShdw>
                </a:effectLst>
                <a:latin typeface="Times New Roman" pitchFamily="18" charset="0"/>
              </a:rPr>
              <a:t>?</a:t>
            </a:r>
          </a:p>
        </p:txBody>
      </p:sp>
      <p:sp>
        <p:nvSpPr>
          <p:cNvPr id="4" name="Rectangle 3"/>
          <p:cNvSpPr>
            <a:spLocks noChangeArrowheads="1"/>
          </p:cNvSpPr>
          <p:nvPr/>
        </p:nvSpPr>
        <p:spPr bwMode="auto">
          <a:xfrm>
            <a:off x="990600" y="152400"/>
            <a:ext cx="8001000"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buClr>
                <a:schemeClr val="hlink"/>
              </a:buClr>
              <a:buSzPct val="70000"/>
              <a:buFont typeface="Wingdings" pitchFamily="2" charset="2"/>
              <a:buNone/>
              <a:defRPr/>
            </a:pPr>
            <a:r>
              <a:rPr lang="en-US" sz="3200" b="1" i="1" dirty="0">
                <a:solidFill>
                  <a:srgbClr val="FF3300"/>
                </a:solidFill>
                <a:effectLst>
                  <a:outerShdw blurRad="38100" dist="38100" dir="2700000" algn="tl">
                    <a:srgbClr val="C0C0C0"/>
                  </a:outerShdw>
                </a:effectLst>
                <a:latin typeface="Times New Roman" pitchFamily="18" charset="0"/>
              </a:rPr>
              <a:t>GIẢI THÍCH HIỆN TƯỢNG Ở ĐẦU BÀI</a:t>
            </a:r>
          </a:p>
        </p:txBody>
      </p:sp>
    </p:spTree>
    <p:extLst>
      <p:ext uri="{BB962C8B-B14F-4D97-AF65-F5344CB8AC3E}">
        <p14:creationId xmlns:p14="http://schemas.microsoft.com/office/powerpoint/2010/main" val="2690222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127625" y="4892675"/>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600">
              <a:latin typeface="Times New Roman" pitchFamily="18" charset="0"/>
            </a:endParaRP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l="6451" t="26315" r="16129" b="5263"/>
          <a:stretch>
            <a:fillRect/>
          </a:stretch>
        </p:blipFill>
        <p:spPr bwMode="auto">
          <a:xfrm>
            <a:off x="3352800" y="1485900"/>
            <a:ext cx="2362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p:cNvPicPr>
            <a:picLocks noChangeAspect="1" noChangeArrowheads="1"/>
          </p:cNvPicPr>
          <p:nvPr/>
        </p:nvPicPr>
        <p:blipFill>
          <a:blip r:embed="rId4">
            <a:extLst>
              <a:ext uri="{28A0092B-C50C-407E-A947-70E740481C1C}">
                <a14:useLocalDpi xmlns:a14="http://schemas.microsoft.com/office/drawing/2010/main" val="0"/>
              </a:ext>
            </a:extLst>
          </a:blip>
          <a:srcRect l="16129" t="5263" r="6451" b="26315"/>
          <a:stretch>
            <a:fillRect/>
          </a:stretch>
        </p:blipFill>
        <p:spPr bwMode="auto">
          <a:xfrm>
            <a:off x="3352800" y="1531938"/>
            <a:ext cx="23622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Line 8"/>
          <p:cNvSpPr>
            <a:spLocks noChangeShapeType="1"/>
          </p:cNvSpPr>
          <p:nvPr/>
        </p:nvSpPr>
        <p:spPr bwMode="auto">
          <a:xfrm rot="10800000">
            <a:off x="3752850" y="3505200"/>
            <a:ext cx="0" cy="1219200"/>
          </a:xfrm>
          <a:prstGeom prst="line">
            <a:avLst/>
          </a:prstGeom>
          <a:noFill/>
          <a:ln w="381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77" name="Line 9"/>
          <p:cNvSpPr>
            <a:spLocks noChangeShapeType="1"/>
          </p:cNvSpPr>
          <p:nvPr/>
        </p:nvSpPr>
        <p:spPr bwMode="auto">
          <a:xfrm rot="10800000" flipH="1">
            <a:off x="4057650" y="3505200"/>
            <a:ext cx="0" cy="1219200"/>
          </a:xfrm>
          <a:prstGeom prst="line">
            <a:avLst/>
          </a:prstGeom>
          <a:noFill/>
          <a:ln w="381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78" name="Line 10"/>
          <p:cNvSpPr>
            <a:spLocks noChangeShapeType="1"/>
          </p:cNvSpPr>
          <p:nvPr/>
        </p:nvSpPr>
        <p:spPr bwMode="auto">
          <a:xfrm rot="10800000" flipH="1">
            <a:off x="4362450" y="3505200"/>
            <a:ext cx="0" cy="1219200"/>
          </a:xfrm>
          <a:prstGeom prst="line">
            <a:avLst/>
          </a:prstGeom>
          <a:noFill/>
          <a:ln w="381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79" name="AutoShape 11"/>
          <p:cNvSpPr>
            <a:spLocks noChangeArrowheads="1"/>
          </p:cNvSpPr>
          <p:nvPr/>
        </p:nvSpPr>
        <p:spPr bwMode="auto">
          <a:xfrm>
            <a:off x="381000" y="1752600"/>
            <a:ext cx="2438400" cy="2362200"/>
          </a:xfrm>
          <a:prstGeom prst="wedgeEllipseCallout">
            <a:avLst>
              <a:gd name="adj1" fmla="val 82111"/>
              <a:gd name="adj2" fmla="val 5235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2800" dirty="0">
                <a:solidFill>
                  <a:srgbClr val="990000"/>
                </a:solidFill>
                <a:latin typeface="Times New Roman" pitchFamily="18" charset="0"/>
              </a:rPr>
              <a:t>Áp lực tạo bởi áp suất khí quyển</a:t>
            </a:r>
          </a:p>
          <a:p>
            <a:pPr algn="ctr"/>
            <a:endParaRPr lang="en-US" sz="2800" dirty="0">
              <a:latin typeface="Times New Roman" pitchFamily="18" charset="0"/>
            </a:endParaRPr>
          </a:p>
        </p:txBody>
      </p:sp>
      <p:sp>
        <p:nvSpPr>
          <p:cNvPr id="58380" name="Line 12"/>
          <p:cNvSpPr>
            <a:spLocks noChangeShapeType="1"/>
          </p:cNvSpPr>
          <p:nvPr/>
        </p:nvSpPr>
        <p:spPr bwMode="auto">
          <a:xfrm>
            <a:off x="3962400" y="2590800"/>
            <a:ext cx="0" cy="990600"/>
          </a:xfrm>
          <a:prstGeom prst="line">
            <a:avLst/>
          </a:prstGeom>
          <a:noFill/>
          <a:ln w="38100">
            <a:solidFill>
              <a:srgbClr val="99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8382" name="AutoShape 14"/>
          <p:cNvSpPr>
            <a:spLocks noChangeArrowheads="1"/>
          </p:cNvSpPr>
          <p:nvPr/>
        </p:nvSpPr>
        <p:spPr bwMode="auto">
          <a:xfrm>
            <a:off x="5791200" y="1828800"/>
            <a:ext cx="2743200" cy="2362200"/>
          </a:xfrm>
          <a:prstGeom prst="wedgeEllipseCallout">
            <a:avLst>
              <a:gd name="adj1" fmla="val -100176"/>
              <a:gd name="adj2" fmla="val 112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2800">
                <a:solidFill>
                  <a:srgbClr val="990000"/>
                </a:solidFill>
                <a:latin typeface="Times New Roman" pitchFamily="18" charset="0"/>
              </a:rPr>
              <a:t>Trọng lượng của phần nước trong cốc</a:t>
            </a:r>
            <a:endParaRPr lang="en-US" sz="2800">
              <a:latin typeface="Times New Roman" pitchFamily="18" charset="0"/>
            </a:endParaRPr>
          </a:p>
        </p:txBody>
      </p:sp>
      <p:sp>
        <p:nvSpPr>
          <p:cNvPr id="15373" name="Text Box 7"/>
          <p:cNvSpPr txBox="1">
            <a:spLocks noChangeArrowheads="1"/>
          </p:cNvSpPr>
          <p:nvPr/>
        </p:nvSpPr>
        <p:spPr bwMode="auto">
          <a:xfrm>
            <a:off x="274638" y="7493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chemeClr val="hlink"/>
                </a:solidFill>
                <a:latin typeface="Times New Roman" pitchFamily="18" charset="0"/>
              </a:rPr>
              <a:t>C8:</a:t>
            </a:r>
          </a:p>
        </p:txBody>
      </p:sp>
      <p:sp>
        <p:nvSpPr>
          <p:cNvPr id="14" name="Rectangle 13"/>
          <p:cNvSpPr>
            <a:spLocks noChangeArrowheads="1"/>
          </p:cNvSpPr>
          <p:nvPr/>
        </p:nvSpPr>
        <p:spPr bwMode="auto">
          <a:xfrm>
            <a:off x="990600" y="152400"/>
            <a:ext cx="8001000"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buClr>
                <a:schemeClr val="hlink"/>
              </a:buClr>
              <a:buSzPct val="70000"/>
              <a:buFont typeface="Wingdings" pitchFamily="2" charset="2"/>
              <a:buNone/>
              <a:defRPr/>
            </a:pPr>
            <a:r>
              <a:rPr lang="en-US" sz="3200" b="1" i="1" dirty="0">
                <a:solidFill>
                  <a:srgbClr val="FF3300"/>
                </a:solidFill>
                <a:effectLst>
                  <a:outerShdw blurRad="38100" dist="38100" dir="2700000" algn="tl">
                    <a:srgbClr val="C0C0C0"/>
                  </a:outerShdw>
                </a:effectLst>
                <a:latin typeface="Times New Roman" pitchFamily="18" charset="0"/>
              </a:rPr>
              <a:t>GIẢI THÍCH HIỆN TƯỢNG Ở ĐẦU BÀI</a:t>
            </a:r>
          </a:p>
        </p:txBody>
      </p:sp>
      <p:sp>
        <p:nvSpPr>
          <p:cNvPr id="15" name="Text Box 2"/>
          <p:cNvSpPr txBox="1">
            <a:spLocks noChangeArrowheads="1"/>
          </p:cNvSpPr>
          <p:nvPr/>
        </p:nvSpPr>
        <p:spPr bwMode="auto">
          <a:xfrm>
            <a:off x="609600" y="4892675"/>
            <a:ext cx="746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buClr>
                <a:srgbClr val="FF5050"/>
              </a:buClr>
              <a:buFont typeface="Wingdings" pitchFamily="2" charset="2"/>
              <a:buNone/>
            </a:pPr>
            <a:r>
              <a:rPr lang="en-US" sz="2000" b="1" dirty="0">
                <a:solidFill>
                  <a:srgbClr val="0000FF"/>
                </a:solidFill>
              </a:rPr>
              <a:t>      </a:t>
            </a:r>
            <a:r>
              <a:rPr lang="en-US" sz="2400" b="1" dirty="0">
                <a:solidFill>
                  <a:srgbClr val="0000FF"/>
                </a:solidFill>
                <a:sym typeface="Wingdings 2" pitchFamily="18" charset="2"/>
              </a:rPr>
              <a:t> </a:t>
            </a:r>
            <a:r>
              <a:rPr lang="en-US" sz="2400" b="1" dirty="0">
                <a:solidFill>
                  <a:srgbClr val="0000FF"/>
                </a:solidFill>
                <a:latin typeface="Times New Roman" pitchFamily="18" charset="0"/>
              </a:rPr>
              <a:t>Nước không chảy ra được là vì khí quyển đã tác dụng lên tờ giấy một áp suất có hướng từ dưới lên lớn hơn trọng lượng của nước chứa  trong cốc.</a:t>
            </a:r>
          </a:p>
        </p:txBody>
      </p:sp>
    </p:spTree>
    <p:extLst>
      <p:ext uri="{BB962C8B-B14F-4D97-AF65-F5344CB8AC3E}">
        <p14:creationId xmlns:p14="http://schemas.microsoft.com/office/powerpoint/2010/main" val="3757563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xit" presetSubtype="0" accel="100000" fill="hold" nodeType="clickEffect">
                                  <p:stCondLst>
                                    <p:cond delay="200"/>
                                  </p:stCondLst>
                                  <p:childTnLst>
                                    <p:anim calcmode="lin" valueType="num">
                                      <p:cBhvr>
                                        <p:cTn id="10" dur="200"/>
                                        <p:tgtEl>
                                          <p:spTgt spid="58371"/>
                                        </p:tgtEl>
                                        <p:attrNameLst>
                                          <p:attrName>ppt_w</p:attrName>
                                        </p:attrNameLst>
                                      </p:cBhvr>
                                      <p:tavLst>
                                        <p:tav tm="0">
                                          <p:val>
                                            <p:strVal val="ppt_w"/>
                                          </p:val>
                                        </p:tav>
                                        <p:tav tm="100000">
                                          <p:val>
                                            <p:fltVal val="0"/>
                                          </p:val>
                                        </p:tav>
                                      </p:tavLst>
                                    </p:anim>
                                    <p:anim calcmode="lin" valueType="num">
                                      <p:cBhvr>
                                        <p:cTn id="11" dur="200"/>
                                        <p:tgtEl>
                                          <p:spTgt spid="58371"/>
                                        </p:tgtEl>
                                        <p:attrNameLst>
                                          <p:attrName>ppt_h</p:attrName>
                                        </p:attrNameLst>
                                      </p:cBhvr>
                                      <p:tavLst>
                                        <p:tav tm="0">
                                          <p:val>
                                            <p:strVal val="ppt_h"/>
                                          </p:val>
                                        </p:tav>
                                        <p:tav tm="100000">
                                          <p:val>
                                            <p:fltVal val="0"/>
                                          </p:val>
                                        </p:tav>
                                      </p:tavLst>
                                    </p:anim>
                                    <p:anim calcmode="lin" valueType="num">
                                      <p:cBhvr>
                                        <p:cTn id="12" dur="200"/>
                                        <p:tgtEl>
                                          <p:spTgt spid="58371"/>
                                        </p:tgtEl>
                                        <p:attrNameLst>
                                          <p:attrName>style.rotation</p:attrName>
                                        </p:attrNameLst>
                                      </p:cBhvr>
                                      <p:tavLst>
                                        <p:tav tm="0">
                                          <p:val>
                                            <p:fltVal val="0"/>
                                          </p:val>
                                        </p:tav>
                                        <p:tav tm="100000">
                                          <p:val>
                                            <p:fltVal val="360"/>
                                          </p:val>
                                        </p:tav>
                                      </p:tavLst>
                                    </p:anim>
                                    <p:animEffect transition="out" filter="fade">
                                      <p:cBhvr>
                                        <p:cTn id="13" dur="200"/>
                                        <p:tgtEl>
                                          <p:spTgt spid="58371"/>
                                        </p:tgtEl>
                                      </p:cBhvr>
                                    </p:animEffect>
                                    <p:set>
                                      <p:cBhvr>
                                        <p:cTn id="14" dur="1" fill="hold">
                                          <p:stCondLst>
                                            <p:cond delay="199"/>
                                          </p:stCondLst>
                                        </p:cTn>
                                        <p:tgtEl>
                                          <p:spTgt spid="58371"/>
                                        </p:tgtEl>
                                        <p:attrNameLst>
                                          <p:attrName>style.visibility</p:attrName>
                                        </p:attrNameLst>
                                      </p:cBhvr>
                                      <p:to>
                                        <p:strVal val="hidden"/>
                                      </p:to>
                                    </p:set>
                                  </p:childTnLst>
                                </p:cTn>
                              </p:par>
                              <p:par>
                                <p:cTn id="15" presetID="49" presetClass="entr" presetSubtype="0" decel="100000" fill="hold" nodeType="withEffect">
                                  <p:stCondLst>
                                    <p:cond delay="0"/>
                                  </p:stCondLst>
                                  <p:childTnLst>
                                    <p:set>
                                      <p:cBhvr>
                                        <p:cTn id="16" dur="1" fill="hold">
                                          <p:stCondLst>
                                            <p:cond delay="0"/>
                                          </p:stCondLst>
                                        </p:cTn>
                                        <p:tgtEl>
                                          <p:spTgt spid="58375"/>
                                        </p:tgtEl>
                                        <p:attrNameLst>
                                          <p:attrName>style.visibility</p:attrName>
                                        </p:attrNameLst>
                                      </p:cBhvr>
                                      <p:to>
                                        <p:strVal val="visible"/>
                                      </p:to>
                                    </p:set>
                                    <p:anim calcmode="lin" valueType="num">
                                      <p:cBhvr>
                                        <p:cTn id="17" dur="500" fill="hold"/>
                                        <p:tgtEl>
                                          <p:spTgt spid="58375"/>
                                        </p:tgtEl>
                                        <p:attrNameLst>
                                          <p:attrName>ppt_w</p:attrName>
                                        </p:attrNameLst>
                                      </p:cBhvr>
                                      <p:tavLst>
                                        <p:tav tm="0">
                                          <p:val>
                                            <p:fltVal val="0"/>
                                          </p:val>
                                        </p:tav>
                                        <p:tav tm="100000">
                                          <p:val>
                                            <p:strVal val="#ppt_w"/>
                                          </p:val>
                                        </p:tav>
                                      </p:tavLst>
                                    </p:anim>
                                    <p:anim calcmode="lin" valueType="num">
                                      <p:cBhvr>
                                        <p:cTn id="18" dur="500" fill="hold"/>
                                        <p:tgtEl>
                                          <p:spTgt spid="58375"/>
                                        </p:tgtEl>
                                        <p:attrNameLst>
                                          <p:attrName>ppt_h</p:attrName>
                                        </p:attrNameLst>
                                      </p:cBhvr>
                                      <p:tavLst>
                                        <p:tav tm="0">
                                          <p:val>
                                            <p:fltVal val="0"/>
                                          </p:val>
                                        </p:tav>
                                        <p:tav tm="100000">
                                          <p:val>
                                            <p:strVal val="#ppt_h"/>
                                          </p:val>
                                        </p:tav>
                                      </p:tavLst>
                                    </p:anim>
                                    <p:anim calcmode="lin" valueType="num">
                                      <p:cBhvr>
                                        <p:cTn id="19" dur="500" fill="hold"/>
                                        <p:tgtEl>
                                          <p:spTgt spid="58375"/>
                                        </p:tgtEl>
                                        <p:attrNameLst>
                                          <p:attrName>style.rotation</p:attrName>
                                        </p:attrNameLst>
                                      </p:cBhvr>
                                      <p:tavLst>
                                        <p:tav tm="0">
                                          <p:val>
                                            <p:fltVal val="360"/>
                                          </p:val>
                                        </p:tav>
                                        <p:tav tm="100000">
                                          <p:val>
                                            <p:fltVal val="0"/>
                                          </p:val>
                                        </p:tav>
                                      </p:tavLst>
                                    </p:anim>
                                    <p:animEffect transition="in" filter="fade">
                                      <p:cBhvr>
                                        <p:cTn id="20" dur="500"/>
                                        <p:tgtEl>
                                          <p:spTgt spid="583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58376"/>
                                        </p:tgtEl>
                                        <p:attrNameLst>
                                          <p:attrName>style.visibility</p:attrName>
                                        </p:attrNameLst>
                                      </p:cBhvr>
                                      <p:to>
                                        <p:strVal val="visible"/>
                                      </p:to>
                                    </p:set>
                                    <p:anim calcmode="lin" valueType="num">
                                      <p:cBhvr>
                                        <p:cTn id="25" dur="500" fill="hold"/>
                                        <p:tgtEl>
                                          <p:spTgt spid="58376"/>
                                        </p:tgtEl>
                                        <p:attrNameLst>
                                          <p:attrName>ppt_w</p:attrName>
                                        </p:attrNameLst>
                                      </p:cBhvr>
                                      <p:tavLst>
                                        <p:tav tm="0">
                                          <p:val>
                                            <p:strVal val="#ppt_w*2.5"/>
                                          </p:val>
                                        </p:tav>
                                        <p:tav tm="100000">
                                          <p:val>
                                            <p:strVal val="#ppt_w"/>
                                          </p:val>
                                        </p:tav>
                                      </p:tavLst>
                                    </p:anim>
                                    <p:anim calcmode="lin" valueType="num">
                                      <p:cBhvr>
                                        <p:cTn id="26" dur="500" fill="hold"/>
                                        <p:tgtEl>
                                          <p:spTgt spid="58376"/>
                                        </p:tgtEl>
                                        <p:attrNameLst>
                                          <p:attrName>ppt_h</p:attrName>
                                        </p:attrNameLst>
                                      </p:cBhvr>
                                      <p:tavLst>
                                        <p:tav tm="0">
                                          <p:val>
                                            <p:strVal val="#ppt_h*0.01"/>
                                          </p:val>
                                        </p:tav>
                                        <p:tav tm="100000">
                                          <p:val>
                                            <p:strVal val="#ppt_h"/>
                                          </p:val>
                                        </p:tav>
                                      </p:tavLst>
                                    </p:anim>
                                    <p:anim calcmode="lin" valueType="num">
                                      <p:cBhvr>
                                        <p:cTn id="27" dur="500" fill="hold"/>
                                        <p:tgtEl>
                                          <p:spTgt spid="58376"/>
                                        </p:tgtEl>
                                        <p:attrNameLst>
                                          <p:attrName>ppt_x</p:attrName>
                                        </p:attrNameLst>
                                      </p:cBhvr>
                                      <p:tavLst>
                                        <p:tav tm="0">
                                          <p:val>
                                            <p:strVal val="#ppt_x"/>
                                          </p:val>
                                        </p:tav>
                                        <p:tav tm="100000">
                                          <p:val>
                                            <p:strVal val="#ppt_x"/>
                                          </p:val>
                                        </p:tav>
                                      </p:tavLst>
                                    </p:anim>
                                    <p:anim calcmode="lin" valueType="num">
                                      <p:cBhvr>
                                        <p:cTn id="28" dur="500" fill="hold"/>
                                        <p:tgtEl>
                                          <p:spTgt spid="58376"/>
                                        </p:tgtEl>
                                        <p:attrNameLst>
                                          <p:attrName>ppt_y</p:attrName>
                                        </p:attrNameLst>
                                      </p:cBhvr>
                                      <p:tavLst>
                                        <p:tav tm="0">
                                          <p:val>
                                            <p:strVal val="#ppt_h+1"/>
                                          </p:val>
                                        </p:tav>
                                        <p:tav tm="100000">
                                          <p:val>
                                            <p:strVal val="#ppt_y"/>
                                          </p:val>
                                        </p:tav>
                                      </p:tavLst>
                                    </p:anim>
                                    <p:animEffect transition="in" filter="fade">
                                      <p:cBhvr>
                                        <p:cTn id="29" dur="500"/>
                                        <p:tgtEl>
                                          <p:spTgt spid="58376"/>
                                        </p:tgtEl>
                                      </p:cBhvr>
                                    </p:animEffect>
                                  </p:childTnLst>
                                </p:cTn>
                              </p:par>
                              <p:par>
                                <p:cTn id="30" presetID="58" presetClass="entr" presetSubtype="0" accel="100000" fill="hold" grpId="0" nodeType="withEffect">
                                  <p:stCondLst>
                                    <p:cond delay="0"/>
                                  </p:stCondLst>
                                  <p:childTnLst>
                                    <p:set>
                                      <p:cBhvr>
                                        <p:cTn id="31" dur="1" fill="hold">
                                          <p:stCondLst>
                                            <p:cond delay="0"/>
                                          </p:stCondLst>
                                        </p:cTn>
                                        <p:tgtEl>
                                          <p:spTgt spid="58377"/>
                                        </p:tgtEl>
                                        <p:attrNameLst>
                                          <p:attrName>style.visibility</p:attrName>
                                        </p:attrNameLst>
                                      </p:cBhvr>
                                      <p:to>
                                        <p:strVal val="visible"/>
                                      </p:to>
                                    </p:set>
                                    <p:anim calcmode="lin" valueType="num">
                                      <p:cBhvr>
                                        <p:cTn id="32" dur="500" fill="hold"/>
                                        <p:tgtEl>
                                          <p:spTgt spid="58377"/>
                                        </p:tgtEl>
                                        <p:attrNameLst>
                                          <p:attrName>ppt_w</p:attrName>
                                        </p:attrNameLst>
                                      </p:cBhvr>
                                      <p:tavLst>
                                        <p:tav tm="0">
                                          <p:val>
                                            <p:strVal val="#ppt_w*2.5"/>
                                          </p:val>
                                        </p:tav>
                                        <p:tav tm="100000">
                                          <p:val>
                                            <p:strVal val="#ppt_w"/>
                                          </p:val>
                                        </p:tav>
                                      </p:tavLst>
                                    </p:anim>
                                    <p:anim calcmode="lin" valueType="num">
                                      <p:cBhvr>
                                        <p:cTn id="33" dur="500" fill="hold"/>
                                        <p:tgtEl>
                                          <p:spTgt spid="58377"/>
                                        </p:tgtEl>
                                        <p:attrNameLst>
                                          <p:attrName>ppt_h</p:attrName>
                                        </p:attrNameLst>
                                      </p:cBhvr>
                                      <p:tavLst>
                                        <p:tav tm="0">
                                          <p:val>
                                            <p:strVal val="#ppt_h*0.01"/>
                                          </p:val>
                                        </p:tav>
                                        <p:tav tm="100000">
                                          <p:val>
                                            <p:strVal val="#ppt_h"/>
                                          </p:val>
                                        </p:tav>
                                      </p:tavLst>
                                    </p:anim>
                                    <p:anim calcmode="lin" valueType="num">
                                      <p:cBhvr>
                                        <p:cTn id="34" dur="500" fill="hold"/>
                                        <p:tgtEl>
                                          <p:spTgt spid="58377"/>
                                        </p:tgtEl>
                                        <p:attrNameLst>
                                          <p:attrName>ppt_x</p:attrName>
                                        </p:attrNameLst>
                                      </p:cBhvr>
                                      <p:tavLst>
                                        <p:tav tm="0">
                                          <p:val>
                                            <p:strVal val="#ppt_x"/>
                                          </p:val>
                                        </p:tav>
                                        <p:tav tm="100000">
                                          <p:val>
                                            <p:strVal val="#ppt_x"/>
                                          </p:val>
                                        </p:tav>
                                      </p:tavLst>
                                    </p:anim>
                                    <p:anim calcmode="lin" valueType="num">
                                      <p:cBhvr>
                                        <p:cTn id="35" dur="500" fill="hold"/>
                                        <p:tgtEl>
                                          <p:spTgt spid="58377"/>
                                        </p:tgtEl>
                                        <p:attrNameLst>
                                          <p:attrName>ppt_y</p:attrName>
                                        </p:attrNameLst>
                                      </p:cBhvr>
                                      <p:tavLst>
                                        <p:tav tm="0">
                                          <p:val>
                                            <p:strVal val="#ppt_h+1"/>
                                          </p:val>
                                        </p:tav>
                                        <p:tav tm="100000">
                                          <p:val>
                                            <p:strVal val="#ppt_y"/>
                                          </p:val>
                                        </p:tav>
                                      </p:tavLst>
                                    </p:anim>
                                    <p:animEffect transition="in" filter="fade">
                                      <p:cBhvr>
                                        <p:cTn id="36" dur="500"/>
                                        <p:tgtEl>
                                          <p:spTgt spid="58377"/>
                                        </p:tgtEl>
                                      </p:cBhvr>
                                    </p:animEffect>
                                  </p:childTnLst>
                                </p:cTn>
                              </p:par>
                              <p:par>
                                <p:cTn id="37" presetID="58" presetClass="entr" presetSubtype="0" accel="100000" fill="hold" grpId="0" nodeType="withEffect">
                                  <p:stCondLst>
                                    <p:cond delay="0"/>
                                  </p:stCondLst>
                                  <p:childTnLst>
                                    <p:set>
                                      <p:cBhvr>
                                        <p:cTn id="38" dur="1" fill="hold">
                                          <p:stCondLst>
                                            <p:cond delay="0"/>
                                          </p:stCondLst>
                                        </p:cTn>
                                        <p:tgtEl>
                                          <p:spTgt spid="58378"/>
                                        </p:tgtEl>
                                        <p:attrNameLst>
                                          <p:attrName>style.visibility</p:attrName>
                                        </p:attrNameLst>
                                      </p:cBhvr>
                                      <p:to>
                                        <p:strVal val="visible"/>
                                      </p:to>
                                    </p:set>
                                    <p:anim calcmode="lin" valueType="num">
                                      <p:cBhvr>
                                        <p:cTn id="39" dur="500" fill="hold"/>
                                        <p:tgtEl>
                                          <p:spTgt spid="58378"/>
                                        </p:tgtEl>
                                        <p:attrNameLst>
                                          <p:attrName>ppt_w</p:attrName>
                                        </p:attrNameLst>
                                      </p:cBhvr>
                                      <p:tavLst>
                                        <p:tav tm="0">
                                          <p:val>
                                            <p:strVal val="#ppt_w*2.5"/>
                                          </p:val>
                                        </p:tav>
                                        <p:tav tm="100000">
                                          <p:val>
                                            <p:strVal val="#ppt_w"/>
                                          </p:val>
                                        </p:tav>
                                      </p:tavLst>
                                    </p:anim>
                                    <p:anim calcmode="lin" valueType="num">
                                      <p:cBhvr>
                                        <p:cTn id="40" dur="500" fill="hold"/>
                                        <p:tgtEl>
                                          <p:spTgt spid="58378"/>
                                        </p:tgtEl>
                                        <p:attrNameLst>
                                          <p:attrName>ppt_h</p:attrName>
                                        </p:attrNameLst>
                                      </p:cBhvr>
                                      <p:tavLst>
                                        <p:tav tm="0">
                                          <p:val>
                                            <p:strVal val="#ppt_h*0.01"/>
                                          </p:val>
                                        </p:tav>
                                        <p:tav tm="100000">
                                          <p:val>
                                            <p:strVal val="#ppt_h"/>
                                          </p:val>
                                        </p:tav>
                                      </p:tavLst>
                                    </p:anim>
                                    <p:anim calcmode="lin" valueType="num">
                                      <p:cBhvr>
                                        <p:cTn id="41" dur="500" fill="hold"/>
                                        <p:tgtEl>
                                          <p:spTgt spid="58378"/>
                                        </p:tgtEl>
                                        <p:attrNameLst>
                                          <p:attrName>ppt_x</p:attrName>
                                        </p:attrNameLst>
                                      </p:cBhvr>
                                      <p:tavLst>
                                        <p:tav tm="0">
                                          <p:val>
                                            <p:strVal val="#ppt_x"/>
                                          </p:val>
                                        </p:tav>
                                        <p:tav tm="100000">
                                          <p:val>
                                            <p:strVal val="#ppt_x"/>
                                          </p:val>
                                        </p:tav>
                                      </p:tavLst>
                                    </p:anim>
                                    <p:anim calcmode="lin" valueType="num">
                                      <p:cBhvr>
                                        <p:cTn id="42" dur="500" fill="hold"/>
                                        <p:tgtEl>
                                          <p:spTgt spid="58378"/>
                                        </p:tgtEl>
                                        <p:attrNameLst>
                                          <p:attrName>ppt_y</p:attrName>
                                        </p:attrNameLst>
                                      </p:cBhvr>
                                      <p:tavLst>
                                        <p:tav tm="0">
                                          <p:val>
                                            <p:strVal val="#ppt_h+1"/>
                                          </p:val>
                                        </p:tav>
                                        <p:tav tm="100000">
                                          <p:val>
                                            <p:strVal val="#ppt_y"/>
                                          </p:val>
                                        </p:tav>
                                      </p:tavLst>
                                    </p:anim>
                                    <p:animEffect transition="in" filter="fade">
                                      <p:cBhvr>
                                        <p:cTn id="43" dur="500"/>
                                        <p:tgtEl>
                                          <p:spTgt spid="58378"/>
                                        </p:tgtEl>
                                      </p:cBhvr>
                                    </p:animEffect>
                                  </p:childTnLst>
                                </p:cTn>
                              </p:par>
                              <p:par>
                                <p:cTn id="44" presetID="27" presetClass="entr" presetSubtype="0" fill="hold" grpId="0" nodeType="withEffect">
                                  <p:stCondLst>
                                    <p:cond delay="0"/>
                                  </p:stCondLst>
                                  <p:iterate type="lt">
                                    <p:tmPct val="50000"/>
                                  </p:iterate>
                                  <p:childTnLst>
                                    <p:set>
                                      <p:cBhvr>
                                        <p:cTn id="45" dur="1" fill="hold">
                                          <p:stCondLst>
                                            <p:cond delay="0"/>
                                          </p:stCondLst>
                                        </p:cTn>
                                        <p:tgtEl>
                                          <p:spTgt spid="58379"/>
                                        </p:tgtEl>
                                        <p:attrNameLst>
                                          <p:attrName>style.visibility</p:attrName>
                                        </p:attrNameLst>
                                      </p:cBhvr>
                                      <p:to>
                                        <p:strVal val="visible"/>
                                      </p:to>
                                    </p:set>
                                    <p:anim calcmode="discrete" valueType="clr">
                                      <p:cBhvr override="childStyle">
                                        <p:cTn id="46" dur="80"/>
                                        <p:tgtEl>
                                          <p:spTgt spid="5837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8379"/>
                                        </p:tgtEl>
                                        <p:attrNameLst>
                                          <p:attrName>fillcolor</p:attrName>
                                        </p:attrNameLst>
                                      </p:cBhvr>
                                      <p:tavLst>
                                        <p:tav tm="0">
                                          <p:val>
                                            <p:clrVal>
                                              <a:schemeClr val="accent2"/>
                                            </p:clrVal>
                                          </p:val>
                                        </p:tav>
                                        <p:tav tm="50000">
                                          <p:val>
                                            <p:clrVal>
                                              <a:schemeClr val="hlink"/>
                                            </p:clrVal>
                                          </p:val>
                                        </p:tav>
                                      </p:tavLst>
                                    </p:anim>
                                    <p:set>
                                      <p:cBhvr>
                                        <p:cTn id="48" dur="80"/>
                                        <p:tgtEl>
                                          <p:spTgt spid="58379"/>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58380"/>
                                        </p:tgtEl>
                                        <p:attrNameLst>
                                          <p:attrName>style.visibility</p:attrName>
                                        </p:attrNameLst>
                                      </p:cBhvr>
                                      <p:to>
                                        <p:strVal val="visible"/>
                                      </p:to>
                                    </p:set>
                                    <p:anim calcmode="lin" valueType="num">
                                      <p:cBhvr>
                                        <p:cTn id="53" dur="500" fill="hold"/>
                                        <p:tgtEl>
                                          <p:spTgt spid="58380"/>
                                        </p:tgtEl>
                                        <p:attrNameLst>
                                          <p:attrName>ppt_w</p:attrName>
                                        </p:attrNameLst>
                                      </p:cBhvr>
                                      <p:tavLst>
                                        <p:tav tm="0">
                                          <p:val>
                                            <p:strVal val="#ppt_w*2.5"/>
                                          </p:val>
                                        </p:tav>
                                        <p:tav tm="100000">
                                          <p:val>
                                            <p:strVal val="#ppt_w"/>
                                          </p:val>
                                        </p:tav>
                                      </p:tavLst>
                                    </p:anim>
                                    <p:anim calcmode="lin" valueType="num">
                                      <p:cBhvr>
                                        <p:cTn id="54" dur="500" fill="hold"/>
                                        <p:tgtEl>
                                          <p:spTgt spid="58380"/>
                                        </p:tgtEl>
                                        <p:attrNameLst>
                                          <p:attrName>ppt_h</p:attrName>
                                        </p:attrNameLst>
                                      </p:cBhvr>
                                      <p:tavLst>
                                        <p:tav tm="0">
                                          <p:val>
                                            <p:strVal val="#ppt_h*0.01"/>
                                          </p:val>
                                        </p:tav>
                                        <p:tav tm="100000">
                                          <p:val>
                                            <p:strVal val="#ppt_h"/>
                                          </p:val>
                                        </p:tav>
                                      </p:tavLst>
                                    </p:anim>
                                    <p:anim calcmode="lin" valueType="num">
                                      <p:cBhvr>
                                        <p:cTn id="55" dur="500" fill="hold"/>
                                        <p:tgtEl>
                                          <p:spTgt spid="58380"/>
                                        </p:tgtEl>
                                        <p:attrNameLst>
                                          <p:attrName>ppt_x</p:attrName>
                                        </p:attrNameLst>
                                      </p:cBhvr>
                                      <p:tavLst>
                                        <p:tav tm="0">
                                          <p:val>
                                            <p:strVal val="#ppt_x"/>
                                          </p:val>
                                        </p:tav>
                                        <p:tav tm="100000">
                                          <p:val>
                                            <p:strVal val="#ppt_x"/>
                                          </p:val>
                                        </p:tav>
                                      </p:tavLst>
                                    </p:anim>
                                    <p:anim calcmode="lin" valueType="num">
                                      <p:cBhvr>
                                        <p:cTn id="56" dur="500" fill="hold"/>
                                        <p:tgtEl>
                                          <p:spTgt spid="58380"/>
                                        </p:tgtEl>
                                        <p:attrNameLst>
                                          <p:attrName>ppt_y</p:attrName>
                                        </p:attrNameLst>
                                      </p:cBhvr>
                                      <p:tavLst>
                                        <p:tav tm="0">
                                          <p:val>
                                            <p:strVal val="#ppt_h+1"/>
                                          </p:val>
                                        </p:tav>
                                        <p:tav tm="100000">
                                          <p:val>
                                            <p:strVal val="#ppt_y"/>
                                          </p:val>
                                        </p:tav>
                                      </p:tavLst>
                                    </p:anim>
                                    <p:animEffect transition="in" filter="fade">
                                      <p:cBhvr>
                                        <p:cTn id="57" dur="500"/>
                                        <p:tgtEl>
                                          <p:spTgt spid="58380"/>
                                        </p:tgtEl>
                                      </p:cBhvr>
                                    </p:animEffect>
                                  </p:childTnLst>
                                </p:cTn>
                              </p:par>
                              <p:par>
                                <p:cTn id="58" presetID="27" presetClass="entr" presetSubtype="0" fill="hold" grpId="0" nodeType="withEffect">
                                  <p:stCondLst>
                                    <p:cond delay="0"/>
                                  </p:stCondLst>
                                  <p:iterate type="lt">
                                    <p:tmPct val="50000"/>
                                  </p:iterate>
                                  <p:childTnLst>
                                    <p:set>
                                      <p:cBhvr>
                                        <p:cTn id="59" dur="1" fill="hold">
                                          <p:stCondLst>
                                            <p:cond delay="0"/>
                                          </p:stCondLst>
                                        </p:cTn>
                                        <p:tgtEl>
                                          <p:spTgt spid="58382"/>
                                        </p:tgtEl>
                                        <p:attrNameLst>
                                          <p:attrName>style.visibility</p:attrName>
                                        </p:attrNameLst>
                                      </p:cBhvr>
                                      <p:to>
                                        <p:strVal val="visible"/>
                                      </p:to>
                                    </p:set>
                                    <p:anim calcmode="discrete" valueType="clr">
                                      <p:cBhvr override="childStyle">
                                        <p:cTn id="60" dur="80"/>
                                        <p:tgtEl>
                                          <p:spTgt spid="58382"/>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58382"/>
                                        </p:tgtEl>
                                        <p:attrNameLst>
                                          <p:attrName>fillcolor</p:attrName>
                                        </p:attrNameLst>
                                      </p:cBhvr>
                                      <p:tavLst>
                                        <p:tav tm="0">
                                          <p:val>
                                            <p:clrVal>
                                              <a:schemeClr val="accent2"/>
                                            </p:clrVal>
                                          </p:val>
                                        </p:tav>
                                        <p:tav tm="50000">
                                          <p:val>
                                            <p:clrVal>
                                              <a:schemeClr val="hlink"/>
                                            </p:clrVal>
                                          </p:val>
                                        </p:tav>
                                      </p:tavLst>
                                    </p:anim>
                                    <p:set>
                                      <p:cBhvr>
                                        <p:cTn id="62" dur="80"/>
                                        <p:tgtEl>
                                          <p:spTgt spid="58382"/>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ox(in)">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8" grpId="0" animBg="1"/>
      <p:bldP spid="58379" grpId="0" animBg="1"/>
      <p:bldP spid="58380" grpId="0" animBg="1"/>
      <p:bldP spid="58382"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933450"/>
            <a:ext cx="43307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4"/>
          <p:cNvSpPr>
            <a:spLocks noChangeArrowheads="1"/>
          </p:cNvSpPr>
          <p:nvPr/>
        </p:nvSpPr>
        <p:spPr bwMode="auto">
          <a:xfrm>
            <a:off x="2133600" y="3657600"/>
            <a:ext cx="914400" cy="762000"/>
          </a:xfrm>
          <a:prstGeom prst="ellipse">
            <a:avLst/>
          </a:pr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sz="2400">
              <a:solidFill>
                <a:srgbClr val="000099"/>
              </a:solidFill>
            </a:endParaRPr>
          </a:p>
        </p:txBody>
      </p:sp>
      <p:sp>
        <p:nvSpPr>
          <p:cNvPr id="16388" name="Text Box 7"/>
          <p:cNvSpPr txBox="1">
            <a:spLocks noChangeArrowheads="1"/>
          </p:cNvSpPr>
          <p:nvPr/>
        </p:nvSpPr>
        <p:spPr bwMode="auto">
          <a:xfrm>
            <a:off x="274638" y="223838"/>
            <a:ext cx="411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chemeClr val="hlink"/>
                </a:solidFill>
                <a:latin typeface="Times New Roman" pitchFamily="18" charset="0"/>
              </a:rPr>
              <a:t>C9:</a:t>
            </a:r>
          </a:p>
        </p:txBody>
      </p:sp>
      <p:sp>
        <p:nvSpPr>
          <p:cNvPr id="16389" name="Rectangle 2"/>
          <p:cNvSpPr>
            <a:spLocks noGrp="1" noChangeArrowheads="1"/>
          </p:cNvSpPr>
          <p:nvPr>
            <p:ph type="title"/>
          </p:nvPr>
        </p:nvSpPr>
        <p:spPr>
          <a:xfrm>
            <a:off x="382588" y="360363"/>
            <a:ext cx="8229600" cy="400050"/>
          </a:xfrm>
        </p:spPr>
        <p:txBody>
          <a:bodyPr>
            <a:noAutofit/>
          </a:bodyPr>
          <a:lstStyle/>
          <a:p>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suất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quyển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Text Box 3"/>
          <p:cNvSpPr txBox="1">
            <a:spLocks noChangeArrowheads="1"/>
          </p:cNvSpPr>
          <p:nvPr/>
        </p:nvSpPr>
        <p:spPr bwMode="auto">
          <a:xfrm>
            <a:off x="274638" y="5486400"/>
            <a:ext cx="4222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FF5050"/>
              </a:buClr>
            </a:pPr>
            <a:r>
              <a:rPr lang="en-US" sz="2800" b="1" dirty="0" err="1">
                <a:solidFill>
                  <a:srgbClr val="0000FF"/>
                </a:solidFill>
                <a:latin typeface="Times New Roman" pitchFamily="18" charset="0"/>
              </a:rPr>
              <a:t>Hình</a:t>
            </a:r>
            <a:r>
              <a:rPr lang="en-US" sz="2800" b="1" dirty="0">
                <a:solidFill>
                  <a:srgbClr val="0000FF"/>
                </a:solidFill>
                <a:latin typeface="Times New Roman" pitchFamily="18" charset="0"/>
              </a:rPr>
              <a:t> 1:</a:t>
            </a:r>
            <a:r>
              <a:rPr lang="vi-VN" sz="2800" b="1" dirty="0">
                <a:solidFill>
                  <a:srgbClr val="0000FF"/>
                </a:solidFill>
                <a:latin typeface="Times New Roman" pitchFamily="18" charset="0"/>
              </a:rPr>
              <a:t> </a:t>
            </a:r>
            <a:r>
              <a:rPr lang="en-US" sz="2800" b="1" dirty="0" err="1">
                <a:solidFill>
                  <a:srgbClr val="0000CC"/>
                </a:solidFill>
                <a:latin typeface="Times New Roman" pitchFamily="18" charset="0"/>
              </a:rPr>
              <a:t>L</a:t>
            </a:r>
            <a:r>
              <a:rPr lang="en-US" sz="2800" b="1" dirty="0" err="1">
                <a:solidFill>
                  <a:srgbClr val="0000FF"/>
                </a:solidFill>
                <a:latin typeface="Times New Roman" pitchFamily="18" charset="0"/>
              </a:rPr>
              <a:t>ỗ</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nhỏ</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nắp</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ấm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trà</a:t>
            </a:r>
            <a:endParaRPr lang="en-US" sz="2800" b="1" dirty="0">
              <a:solidFill>
                <a:srgbClr val="0000FF"/>
              </a:solidFill>
              <a:latin typeface="Times New Roman" pitchFamily="18"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901700"/>
            <a:ext cx="386715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p:cNvSpPr txBox="1">
            <a:spLocks noChangeArrowheads="1"/>
          </p:cNvSpPr>
          <p:nvPr/>
        </p:nvSpPr>
        <p:spPr bwMode="auto">
          <a:xfrm>
            <a:off x="4708525" y="5486400"/>
            <a:ext cx="3771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 2:</a:t>
            </a:r>
            <a:r>
              <a:rPr lang="vi-VN"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Uống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sữa</a:t>
            </a:r>
            <a:r>
              <a:rPr lang="vi-VN" sz="2800" b="1" dirty="0">
                <a:solidFill>
                  <a:srgbClr val="0000CC"/>
                </a:solidFill>
                <a:latin typeface="Times New Roman" pitchFamily="18" charset="0"/>
                <a:cs typeface="Times New Roman" pitchFamily="18" charset="0"/>
              </a:rPr>
              <a:t> bằng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ống</a:t>
            </a:r>
            <a:r>
              <a:rPr lang="vi-VN" sz="2800" b="1" dirty="0">
                <a:solidFill>
                  <a:srgbClr val="0000CC"/>
                </a:solidFill>
                <a:latin typeface="Times New Roman" pitchFamily="18" charset="0"/>
                <a:cs typeface="Times New Roman" pitchFamily="18" charset="0"/>
              </a:rPr>
              <a:t> hút</a:t>
            </a:r>
          </a:p>
        </p:txBody>
      </p:sp>
    </p:spTree>
    <p:extLst>
      <p:ext uri="{BB962C8B-B14F-4D97-AF65-F5344CB8AC3E}">
        <p14:creationId xmlns:p14="http://schemas.microsoft.com/office/powerpoint/2010/main" val="669775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14400"/>
            <a:ext cx="4248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8"/>
          <p:cNvSpPr txBox="1">
            <a:spLocks noChangeArrowheads="1"/>
          </p:cNvSpPr>
          <p:nvPr/>
        </p:nvSpPr>
        <p:spPr bwMode="auto">
          <a:xfrm>
            <a:off x="152400" y="5943600"/>
            <a:ext cx="377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 3:</a:t>
            </a:r>
            <a:r>
              <a:rPr lang="vi-VN"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Ống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nhỏ</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giọt</a:t>
            </a:r>
            <a:endParaRPr lang="vi-VN" sz="2800" b="1" dirty="0">
              <a:solidFill>
                <a:srgbClr val="0000CC"/>
              </a:solidFill>
              <a:latin typeface="Times New Roman" pitchFamily="18" charset="0"/>
              <a:cs typeface="Times New Roman" pitchFamily="18" charset="0"/>
            </a:endParaRPr>
          </a:p>
        </p:txBody>
      </p:sp>
      <p:pic>
        <p:nvPicPr>
          <p:cNvPr id="12297" name="Picture 2" descr="I:\anh1\2012-11-15-4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14400"/>
            <a:ext cx="426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8"/>
          <p:cNvSpPr txBox="1">
            <a:spLocks noChangeArrowheads="1"/>
          </p:cNvSpPr>
          <p:nvPr/>
        </p:nvSpPr>
        <p:spPr bwMode="auto">
          <a:xfrm>
            <a:off x="4665663" y="5938838"/>
            <a:ext cx="4021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 4:</a:t>
            </a:r>
            <a:r>
              <a:rPr lang="vi-VN"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Ống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thuốc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gãy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đầu</a:t>
            </a:r>
            <a:r>
              <a:rPr lang="en-US" sz="2800" b="1" dirty="0">
                <a:solidFill>
                  <a:srgbClr val="0000CC"/>
                </a:solidFill>
                <a:latin typeface="Times New Roman" pitchFamily="18" charset="0"/>
                <a:cs typeface="Times New Roman" pitchFamily="18" charset="0"/>
              </a:rPr>
              <a:t> </a:t>
            </a:r>
            <a:endParaRPr lang="vi-VN"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283561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262759"/>
            <a:ext cx="8915400"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80000"/>
              </a:lnSpc>
              <a:spcBef>
                <a:spcPct val="20000"/>
              </a:spcBef>
              <a:buClr>
                <a:schemeClr val="hlink"/>
              </a:buClr>
              <a:buSzPct val="70000"/>
              <a:buFont typeface="Wingdings" pitchFamily="2" charset="2"/>
              <a:buNone/>
              <a:defRPr/>
            </a:pPr>
            <a:r>
              <a:rPr lang="en-US" sz="3200" b="1" i="1" dirty="0">
                <a:solidFill>
                  <a:srgbClr val="FF3300"/>
                </a:solidFill>
                <a:effectLst>
                  <a:outerShdw blurRad="38100" dist="38100" dir="2700000" algn="tl">
                    <a:srgbClr val="C0C0C0"/>
                  </a:outerShdw>
                </a:effectLst>
                <a:latin typeface="Times New Roman" pitchFamily="18" charset="0"/>
              </a:rPr>
              <a:t>NÊU VÍ DỤ CHỨNG TỎ SỰ TỒN TẠI CỦA ÁP SUẤT KHÍ QUYỂN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838" y="1143000"/>
            <a:ext cx="6176962" cy="5480050"/>
          </a:xfrm>
          <a:prstGeom prst="rect">
            <a:avLst/>
          </a:prstGeom>
        </p:spPr>
      </p:pic>
      <p:sp>
        <p:nvSpPr>
          <p:cNvPr id="6" name="TextBox 1"/>
          <p:cNvSpPr txBox="1">
            <a:spLocks noChangeArrowheads="1"/>
          </p:cNvSpPr>
          <p:nvPr/>
        </p:nvSpPr>
        <p:spPr bwMode="auto">
          <a:xfrm>
            <a:off x="452437" y="1905000"/>
            <a:ext cx="1752601"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dirty="0" err="1">
                <a:latin typeface="Times New Roman" panose="02020603050405020304" pitchFamily="18" charset="0"/>
                <a:cs typeface="Times New Roman" panose="02020603050405020304" pitchFamily="18" charset="0"/>
              </a:rPr>
              <a:t>Móc</a:t>
            </a:r>
            <a:endParaRPr lang="en-US" sz="5400" dirty="0">
              <a:latin typeface="Times New Roman" panose="02020603050405020304" pitchFamily="18" charset="0"/>
              <a:cs typeface="Times New Roman" panose="02020603050405020304" pitchFamily="18" charset="0"/>
            </a:endParaRPr>
          </a:p>
          <a:p>
            <a:pPr eaLnBrk="1" hangingPunct="1"/>
            <a:r>
              <a:rPr lang="en-US" sz="5400" dirty="0" err="1">
                <a:latin typeface="Times New Roman" panose="02020603050405020304" pitchFamily="18" charset="0"/>
                <a:cs typeface="Times New Roman" panose="02020603050405020304" pitchFamily="18" charset="0"/>
              </a:rPr>
              <a:t>treo</a:t>
            </a:r>
            <a:r>
              <a:rPr lang="en-US" sz="5400" dirty="0">
                <a:latin typeface="Times New Roman" panose="02020603050405020304" pitchFamily="18" charset="0"/>
                <a:cs typeface="Times New Roman" panose="02020603050405020304" pitchFamily="18" charset="0"/>
              </a:rPr>
              <a:t> </a:t>
            </a:r>
          </a:p>
          <a:p>
            <a:pPr eaLnBrk="1" hangingPunct="1"/>
            <a:r>
              <a:rPr lang="en-US" sz="5400" dirty="0" err="1">
                <a:latin typeface="Times New Roman" panose="02020603050405020304" pitchFamily="18" charset="0"/>
                <a:cs typeface="Times New Roman" panose="02020603050405020304" pitchFamily="18" charset="0"/>
              </a:rPr>
              <a:t>đa</a:t>
            </a:r>
            <a:endParaRPr lang="en-US" sz="5400" dirty="0">
              <a:latin typeface="Times New Roman" panose="02020603050405020304" pitchFamily="18" charset="0"/>
              <a:cs typeface="Times New Roman" panose="02020603050405020304" pitchFamily="18" charset="0"/>
            </a:endParaRPr>
          </a:p>
          <a:p>
            <a:pPr eaLnBrk="1" hangingPunct="1"/>
            <a:r>
              <a:rPr lang="en-US" sz="5400" dirty="0" err="1">
                <a:latin typeface="Times New Roman" panose="02020603050405020304" pitchFamily="18" charset="0"/>
                <a:cs typeface="Times New Roman" panose="02020603050405020304" pitchFamily="18" charset="0"/>
              </a:rPr>
              <a:t>năng</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223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srcRect l="1538" t="9978" r="-539" b="9432"/>
          <a:stretch/>
        </p:blipFill>
        <p:spPr>
          <a:xfrm>
            <a:off x="2" y="3657600"/>
            <a:ext cx="4526279" cy="3200400"/>
          </a:xfrm>
          <a:prstGeom prst="rect">
            <a:avLst/>
          </a:prstGeom>
        </p:spPr>
      </p:pic>
      <p:sp>
        <p:nvSpPr>
          <p:cNvPr id="3" name="Rectangle 2"/>
          <p:cNvSpPr/>
          <p:nvPr/>
        </p:nvSpPr>
        <p:spPr>
          <a:xfrm>
            <a:off x="4569725" y="2887682"/>
            <a:ext cx="4572000" cy="3970318"/>
          </a:xfrm>
          <a:prstGeom prst="rect">
            <a:avLst/>
          </a:prstGeom>
        </p:spPr>
        <p:txBody>
          <a:bodyPr>
            <a:spAutoFit/>
          </a:bodyPr>
          <a:lstStyle/>
          <a:p>
            <a:pPr fontAlgn="auto">
              <a:spcBef>
                <a:spcPts val="0"/>
              </a:spcBef>
              <a:spcAft>
                <a:spcPts val="0"/>
              </a:spcAft>
            </a:pPr>
            <a:r>
              <a:rPr lang="vi-VN" sz="2800" dirty="0">
                <a:solidFill>
                  <a:prstClr val="black"/>
                </a:solidFill>
                <a:latin typeface="Times New Roman"/>
              </a:rPr>
              <a:t>Khi ta dùng 1 lực ấn miếng nhựa vuông góc với mặt phẳng, nó sẽ đẩy hết không khí ra ngoài làm cho áp suất bên trong lòng miếng nhựa sẽ chênh lệch và thấp hơn áp suất không khí bên ngoài nên sẽ ép chặt miếng nhựa làm cho nó dính vào bề mặt phẳng</a:t>
            </a:r>
          </a:p>
        </p:txBody>
      </p:sp>
      <p:sp>
        <p:nvSpPr>
          <p:cNvPr id="5" name="TextBox 4"/>
          <p:cNvSpPr txBox="1"/>
          <p:nvPr/>
        </p:nvSpPr>
        <p:spPr>
          <a:xfrm>
            <a:off x="1908313" y="774041"/>
            <a:ext cx="7410254" cy="1754326"/>
          </a:xfrm>
          <a:prstGeom prst="rect">
            <a:avLst/>
          </a:prstGeom>
          <a:noFill/>
        </p:spPr>
        <p:txBody>
          <a:bodyPr wrap="square" rtlCol="0">
            <a:spAutoFit/>
          </a:bodyPr>
          <a:lstStyle/>
          <a:p>
            <a:pPr algn="ctr" fontAlgn="auto">
              <a:spcBef>
                <a:spcPts val="0"/>
              </a:spcBef>
              <a:spcAft>
                <a:spcPts val="0"/>
              </a:spcAft>
            </a:pPr>
            <a:r>
              <a:rPr lang="en-US" sz="3600" b="1" i="1" dirty="0" err="1">
                <a:solidFill>
                  <a:srgbClr val="FF0000"/>
                </a:solidFill>
                <a:latin typeface="Times New Roman"/>
              </a:rPr>
              <a:t>Nêu</a:t>
            </a:r>
            <a:r>
              <a:rPr lang="en-US" sz="3600" b="1" i="1" dirty="0">
                <a:solidFill>
                  <a:srgbClr val="FF0000"/>
                </a:solidFill>
                <a:latin typeface="Times New Roman"/>
              </a:rPr>
              <a:t> </a:t>
            </a:r>
            <a:r>
              <a:rPr lang="en-US" sz="3600" b="1" i="1" dirty="0" err="1">
                <a:solidFill>
                  <a:srgbClr val="FF0000"/>
                </a:solidFill>
                <a:latin typeface="Times New Roman"/>
              </a:rPr>
              <a:t>ra</a:t>
            </a:r>
            <a:r>
              <a:rPr lang="en-US" sz="3600" b="1" i="1" dirty="0">
                <a:solidFill>
                  <a:srgbClr val="FF0000"/>
                </a:solidFill>
                <a:latin typeface="Times New Roman"/>
              </a:rPr>
              <a:t> </a:t>
            </a:r>
            <a:r>
              <a:rPr lang="en-US" sz="3600" b="1" i="1" dirty="0" err="1">
                <a:solidFill>
                  <a:srgbClr val="FF0000"/>
                </a:solidFill>
                <a:latin typeface="Times New Roman"/>
              </a:rPr>
              <a:t>sự</a:t>
            </a:r>
            <a:r>
              <a:rPr lang="en-US" sz="3600" b="1" i="1" dirty="0">
                <a:solidFill>
                  <a:srgbClr val="FF0000"/>
                </a:solidFill>
                <a:latin typeface="Times New Roman"/>
              </a:rPr>
              <a:t> </a:t>
            </a:r>
            <a:r>
              <a:rPr lang="en-US" sz="3600" b="1" i="1" dirty="0" err="1">
                <a:solidFill>
                  <a:srgbClr val="FF0000"/>
                </a:solidFill>
                <a:latin typeface="Times New Roman"/>
              </a:rPr>
              <a:t>chênh</a:t>
            </a:r>
            <a:r>
              <a:rPr lang="en-US" sz="3600" b="1" i="1" dirty="0">
                <a:solidFill>
                  <a:srgbClr val="FF0000"/>
                </a:solidFill>
                <a:latin typeface="Times New Roman"/>
              </a:rPr>
              <a:t> </a:t>
            </a:r>
            <a:r>
              <a:rPr lang="en-US" sz="3600" b="1" i="1" dirty="0" err="1">
                <a:solidFill>
                  <a:srgbClr val="FF0000"/>
                </a:solidFill>
                <a:latin typeface="Times New Roman"/>
              </a:rPr>
              <a:t>lệch</a:t>
            </a:r>
            <a:r>
              <a:rPr lang="en-US" sz="3600" b="1" i="1" dirty="0">
                <a:solidFill>
                  <a:srgbClr val="FF0000"/>
                </a:solidFill>
                <a:latin typeface="Times New Roman"/>
              </a:rPr>
              <a:t> </a:t>
            </a:r>
            <a:r>
              <a:rPr lang="en-US" sz="3600" b="1" i="1" dirty="0" err="1">
                <a:solidFill>
                  <a:srgbClr val="FF0000"/>
                </a:solidFill>
                <a:latin typeface="Times New Roman"/>
              </a:rPr>
              <a:t>áp</a:t>
            </a:r>
            <a:r>
              <a:rPr lang="en-US" sz="3600" b="1" i="1" dirty="0">
                <a:solidFill>
                  <a:srgbClr val="FF0000"/>
                </a:solidFill>
                <a:latin typeface="Times New Roman"/>
              </a:rPr>
              <a:t> </a:t>
            </a:r>
            <a:r>
              <a:rPr lang="en-US" sz="3600" b="1" i="1" dirty="0" err="1">
                <a:solidFill>
                  <a:srgbClr val="FF0000"/>
                </a:solidFill>
                <a:latin typeface="Times New Roman"/>
              </a:rPr>
              <a:t>suất</a:t>
            </a:r>
            <a:r>
              <a:rPr lang="en-US" sz="3600" b="1" i="1" dirty="0">
                <a:solidFill>
                  <a:srgbClr val="FF0000"/>
                </a:solidFill>
                <a:latin typeface="Times New Roman"/>
              </a:rPr>
              <a:t> </a:t>
            </a:r>
            <a:r>
              <a:rPr lang="en-US" sz="3600" b="1" i="1" dirty="0" err="1">
                <a:solidFill>
                  <a:srgbClr val="FF0000"/>
                </a:solidFill>
                <a:latin typeface="Times New Roman"/>
              </a:rPr>
              <a:t>xảy</a:t>
            </a:r>
            <a:r>
              <a:rPr lang="en-US" sz="3600" b="1" i="1" dirty="0">
                <a:solidFill>
                  <a:srgbClr val="FF0000"/>
                </a:solidFill>
                <a:latin typeface="Times New Roman"/>
              </a:rPr>
              <a:t> </a:t>
            </a:r>
            <a:r>
              <a:rPr lang="en-US" sz="3600" b="1" i="1" dirty="0" err="1">
                <a:solidFill>
                  <a:srgbClr val="FF0000"/>
                </a:solidFill>
                <a:latin typeface="Times New Roman"/>
              </a:rPr>
              <a:t>ra</a:t>
            </a:r>
            <a:r>
              <a:rPr lang="en-US" sz="3600" b="1" i="1" dirty="0">
                <a:solidFill>
                  <a:srgbClr val="FF0000"/>
                </a:solidFill>
                <a:latin typeface="Times New Roman"/>
              </a:rPr>
              <a:t> </a:t>
            </a:r>
            <a:r>
              <a:rPr lang="en-US" sz="3600" b="1" i="1" dirty="0" err="1">
                <a:solidFill>
                  <a:srgbClr val="FF0000"/>
                </a:solidFill>
                <a:latin typeface="Times New Roman"/>
              </a:rPr>
              <a:t>nh</a:t>
            </a:r>
            <a:r>
              <a:rPr lang="vi-VN" sz="3600" b="1" i="1" dirty="0">
                <a:solidFill>
                  <a:srgbClr val="FF0000"/>
                </a:solidFill>
                <a:latin typeface="Times New Roman"/>
              </a:rPr>
              <a:t>ư</a:t>
            </a:r>
            <a:r>
              <a:rPr lang="en-US" sz="3600" b="1" i="1" dirty="0">
                <a:solidFill>
                  <a:srgbClr val="FF0000"/>
                </a:solidFill>
                <a:latin typeface="Times New Roman"/>
              </a:rPr>
              <a:t> </a:t>
            </a:r>
            <a:r>
              <a:rPr lang="en-US" sz="3600" b="1" i="1" dirty="0" err="1">
                <a:solidFill>
                  <a:srgbClr val="FF0000"/>
                </a:solidFill>
                <a:latin typeface="Times New Roman"/>
              </a:rPr>
              <a:t>thế</a:t>
            </a:r>
            <a:r>
              <a:rPr lang="en-US" sz="3600" b="1" i="1" dirty="0">
                <a:solidFill>
                  <a:srgbClr val="FF0000"/>
                </a:solidFill>
                <a:latin typeface="Times New Roman"/>
              </a:rPr>
              <a:t> </a:t>
            </a:r>
            <a:r>
              <a:rPr lang="en-US" sz="3600" b="1" i="1" dirty="0" err="1">
                <a:solidFill>
                  <a:srgbClr val="FF0000"/>
                </a:solidFill>
                <a:latin typeface="Times New Roman"/>
              </a:rPr>
              <a:t>nào</a:t>
            </a:r>
            <a:r>
              <a:rPr lang="en-US" sz="3600" b="1" i="1" dirty="0">
                <a:solidFill>
                  <a:srgbClr val="FF0000"/>
                </a:solidFill>
                <a:latin typeface="Times New Roman"/>
              </a:rPr>
              <a:t> </a:t>
            </a:r>
            <a:r>
              <a:rPr lang="en-US" sz="3600" b="1" i="1" dirty="0" err="1">
                <a:solidFill>
                  <a:srgbClr val="FF0000"/>
                </a:solidFill>
                <a:latin typeface="Times New Roman"/>
              </a:rPr>
              <a:t>khi</a:t>
            </a:r>
            <a:r>
              <a:rPr lang="en-US" sz="3600" b="1" i="1" dirty="0">
                <a:solidFill>
                  <a:srgbClr val="FF0000"/>
                </a:solidFill>
                <a:latin typeface="Times New Roman"/>
              </a:rPr>
              <a:t> </a:t>
            </a:r>
            <a:r>
              <a:rPr lang="en-US" sz="3600" b="1" i="1" dirty="0" err="1">
                <a:solidFill>
                  <a:srgbClr val="FF0000"/>
                </a:solidFill>
                <a:latin typeface="Times New Roman"/>
              </a:rPr>
              <a:t>đính</a:t>
            </a:r>
            <a:r>
              <a:rPr lang="en-US" sz="3600" b="1" i="1" dirty="0">
                <a:solidFill>
                  <a:srgbClr val="FF0000"/>
                </a:solidFill>
                <a:latin typeface="Times New Roman"/>
              </a:rPr>
              <a:t> </a:t>
            </a:r>
            <a:r>
              <a:rPr lang="en-US" sz="3600" b="1" i="1" dirty="0" err="1">
                <a:solidFill>
                  <a:srgbClr val="FF0000"/>
                </a:solidFill>
                <a:latin typeface="Times New Roman"/>
              </a:rPr>
              <a:t>móc</a:t>
            </a:r>
            <a:r>
              <a:rPr lang="en-US" sz="3600" b="1" i="1" dirty="0">
                <a:solidFill>
                  <a:srgbClr val="FF0000"/>
                </a:solidFill>
                <a:latin typeface="Times New Roman"/>
              </a:rPr>
              <a:t> </a:t>
            </a:r>
            <a:r>
              <a:rPr lang="en-US" sz="3600" b="1" i="1" dirty="0" err="1">
                <a:solidFill>
                  <a:srgbClr val="FF0000"/>
                </a:solidFill>
                <a:latin typeface="Times New Roman"/>
              </a:rPr>
              <a:t>nhựa</a:t>
            </a:r>
            <a:r>
              <a:rPr lang="en-US" sz="3600" b="1" i="1" dirty="0">
                <a:solidFill>
                  <a:srgbClr val="FF0000"/>
                </a:solidFill>
                <a:latin typeface="Times New Roman"/>
              </a:rPr>
              <a:t> </a:t>
            </a:r>
            <a:r>
              <a:rPr lang="en-US" sz="3600" b="1" i="1" dirty="0" err="1">
                <a:solidFill>
                  <a:srgbClr val="FF0000"/>
                </a:solidFill>
                <a:latin typeface="Times New Roman"/>
              </a:rPr>
              <a:t>vào</a:t>
            </a:r>
            <a:r>
              <a:rPr lang="en-US" sz="3600" b="1" i="1" dirty="0">
                <a:solidFill>
                  <a:srgbClr val="FF0000"/>
                </a:solidFill>
                <a:latin typeface="Times New Roman"/>
              </a:rPr>
              <a:t> t</a:t>
            </a:r>
            <a:r>
              <a:rPr lang="vi-VN" sz="3600" b="1" i="1" dirty="0">
                <a:solidFill>
                  <a:srgbClr val="FF0000"/>
                </a:solidFill>
                <a:latin typeface="Times New Roman"/>
              </a:rPr>
              <a:t>ường</a:t>
            </a:r>
            <a:endParaRPr lang="en-US" sz="3600" b="1" i="1" dirty="0">
              <a:solidFill>
                <a:srgbClr val="FF0000"/>
              </a:solidFill>
              <a:latin typeface="Times New Roman"/>
            </a:endParaRPr>
          </a:p>
        </p:txBody>
      </p:sp>
    </p:spTree>
    <p:extLst>
      <p:ext uri="{BB962C8B-B14F-4D97-AF65-F5344CB8AC3E}">
        <p14:creationId xmlns:p14="http://schemas.microsoft.com/office/powerpoint/2010/main" val="38587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 y="0"/>
            <a:ext cx="9143999" cy="6853934"/>
          </a:xfrm>
          <a:prstGeom prst="rect">
            <a:avLst/>
          </a:prstGeom>
        </p:spPr>
      </p:pic>
      <p:sp>
        <p:nvSpPr>
          <p:cNvPr id="2" name="Rectangle 1"/>
          <p:cNvSpPr/>
          <p:nvPr/>
        </p:nvSpPr>
        <p:spPr>
          <a:xfrm>
            <a:off x="735845" y="2650329"/>
            <a:ext cx="5207755" cy="3108543"/>
          </a:xfrm>
          <a:prstGeom prst="rect">
            <a:avLst/>
          </a:prstGeom>
        </p:spPr>
        <p:txBody>
          <a:bodyPr wrap="square">
            <a:spAutoFit/>
          </a:bodyPr>
          <a:lstStyle/>
          <a:p>
            <a:pPr fontAlgn="auto">
              <a:spcBef>
                <a:spcPts val="0"/>
              </a:spcBef>
              <a:spcAft>
                <a:spcPts val="0"/>
              </a:spcAft>
            </a:pPr>
            <a:r>
              <a:rPr lang="vi-VN" sz="2800" b="1" dirty="0">
                <a:solidFill>
                  <a:srgbClr val="0070C0"/>
                </a:solidFill>
                <a:latin typeface="Times New Roman" panose="02020603050405020304" pitchFamily="18" charset="0"/>
                <a:cs typeface="Times New Roman" panose="02020603050405020304" pitchFamily="18" charset="0"/>
              </a:rPr>
              <a:t>Khi ta ấn (bóp cần), đồng nghĩa với việc bơm một lượng không khí vào trong bình khiến áp suất bên trong sẽ cao hơn áp suất không khí bên ngoài nên sẽ đẩy từ bên trong ra một lượng nước tương ứng</a:t>
            </a:r>
          </a:p>
        </p:txBody>
      </p:sp>
      <p:pic>
        <p:nvPicPr>
          <p:cNvPr id="3" name="Picture 2"/>
          <p:cNvPicPr>
            <a:picLocks noChangeAspect="1"/>
          </p:cNvPicPr>
          <p:nvPr/>
        </p:nvPicPr>
        <p:blipFill>
          <a:blip r:embed="rId3"/>
          <a:stretch>
            <a:fillRect/>
          </a:stretch>
        </p:blipFill>
        <p:spPr>
          <a:xfrm>
            <a:off x="5972155" y="1124380"/>
            <a:ext cx="2648243" cy="3530991"/>
          </a:xfrm>
          <a:prstGeom prst="rect">
            <a:avLst/>
          </a:prstGeom>
        </p:spPr>
      </p:pic>
      <p:sp>
        <p:nvSpPr>
          <p:cNvPr id="8" name="TextBox 7"/>
          <p:cNvSpPr txBox="1"/>
          <p:nvPr/>
        </p:nvSpPr>
        <p:spPr>
          <a:xfrm>
            <a:off x="1143000" y="478049"/>
            <a:ext cx="7499169" cy="646331"/>
          </a:xfrm>
          <a:prstGeom prst="rect">
            <a:avLst/>
          </a:prstGeom>
          <a:noFill/>
        </p:spPr>
        <p:txBody>
          <a:bodyPr wrap="none" rtlCol="0">
            <a:spAutoFit/>
          </a:bodyPr>
          <a:lstStyle/>
          <a:p>
            <a:pPr fontAlgn="auto">
              <a:spcBef>
                <a:spcPts val="0"/>
              </a:spcBef>
              <a:spcAft>
                <a:spcPts val="0"/>
              </a:spcAft>
            </a:pPr>
            <a:r>
              <a:rPr lang="en-US" sz="3600" b="1" i="1" dirty="0" err="1">
                <a:solidFill>
                  <a:srgbClr val="FF0000"/>
                </a:solidFill>
                <a:latin typeface="Times New Roman"/>
              </a:rPr>
              <a:t>Bình</a:t>
            </a:r>
            <a:r>
              <a:rPr lang="en-US" sz="3600" b="1" i="1" dirty="0">
                <a:solidFill>
                  <a:srgbClr val="FF0000"/>
                </a:solidFill>
                <a:latin typeface="Times New Roman"/>
              </a:rPr>
              <a:t> </a:t>
            </a:r>
            <a:r>
              <a:rPr lang="en-US" sz="3600" b="1" i="1" dirty="0" err="1">
                <a:solidFill>
                  <a:srgbClr val="FF0000"/>
                </a:solidFill>
                <a:latin typeface="Times New Roman"/>
              </a:rPr>
              <a:t>xịt</a:t>
            </a:r>
            <a:r>
              <a:rPr lang="en-US" sz="3600" b="1" i="1" dirty="0">
                <a:solidFill>
                  <a:srgbClr val="FF0000"/>
                </a:solidFill>
                <a:latin typeface="Times New Roman"/>
              </a:rPr>
              <a:t> n</a:t>
            </a:r>
            <a:r>
              <a:rPr lang="vi-VN" sz="3600" b="1" i="1" dirty="0">
                <a:solidFill>
                  <a:srgbClr val="FF0000"/>
                </a:solidFill>
                <a:latin typeface="Times New Roman"/>
              </a:rPr>
              <a:t>ước</a:t>
            </a:r>
            <a:r>
              <a:rPr lang="en-US" sz="3600" b="1" i="1" dirty="0">
                <a:solidFill>
                  <a:srgbClr val="FF0000"/>
                </a:solidFill>
                <a:latin typeface="Times New Roman"/>
              </a:rPr>
              <a:t> </a:t>
            </a:r>
            <a:r>
              <a:rPr lang="en-US" sz="3600" b="1" i="1" dirty="0" err="1">
                <a:solidFill>
                  <a:srgbClr val="FF0000"/>
                </a:solidFill>
                <a:latin typeface="Times New Roman"/>
              </a:rPr>
              <a:t>hoạt</a:t>
            </a:r>
            <a:r>
              <a:rPr lang="en-US" sz="3600" b="1" i="1" dirty="0">
                <a:solidFill>
                  <a:srgbClr val="FF0000"/>
                </a:solidFill>
                <a:latin typeface="Times New Roman"/>
              </a:rPr>
              <a:t> </a:t>
            </a:r>
            <a:r>
              <a:rPr lang="en-US" sz="3600" b="1" i="1" dirty="0" err="1">
                <a:solidFill>
                  <a:srgbClr val="FF0000"/>
                </a:solidFill>
                <a:latin typeface="Times New Roman"/>
              </a:rPr>
              <a:t>động</a:t>
            </a:r>
            <a:r>
              <a:rPr lang="en-US" sz="3600" b="1" i="1" dirty="0">
                <a:solidFill>
                  <a:srgbClr val="FF0000"/>
                </a:solidFill>
                <a:latin typeface="Times New Roman"/>
              </a:rPr>
              <a:t> </a:t>
            </a:r>
            <a:r>
              <a:rPr lang="en-US" sz="3600" b="1" i="1" dirty="0" err="1">
                <a:solidFill>
                  <a:srgbClr val="FF0000"/>
                </a:solidFill>
                <a:latin typeface="Times New Roman"/>
              </a:rPr>
              <a:t>nh</a:t>
            </a:r>
            <a:r>
              <a:rPr lang="vi-VN" sz="3600" b="1" i="1" dirty="0">
                <a:solidFill>
                  <a:srgbClr val="FF0000"/>
                </a:solidFill>
                <a:latin typeface="Times New Roman"/>
              </a:rPr>
              <a:t>ờ</a:t>
            </a:r>
            <a:r>
              <a:rPr lang="en-US" sz="3600" b="1" i="1" dirty="0">
                <a:solidFill>
                  <a:srgbClr val="FF0000"/>
                </a:solidFill>
                <a:latin typeface="Times New Roman"/>
              </a:rPr>
              <a:t> </a:t>
            </a:r>
            <a:r>
              <a:rPr lang="en-US" sz="3600" b="1" i="1" dirty="0" err="1">
                <a:solidFill>
                  <a:srgbClr val="FF0000"/>
                </a:solidFill>
                <a:latin typeface="Times New Roman"/>
              </a:rPr>
              <a:t>đâu</a:t>
            </a:r>
            <a:r>
              <a:rPr lang="en-US" sz="3600" b="1" i="1" dirty="0">
                <a:solidFill>
                  <a:srgbClr val="FF0000"/>
                </a:solidFill>
                <a:latin typeface="Times New Roman"/>
              </a:rPr>
              <a:t>???  </a:t>
            </a:r>
          </a:p>
        </p:txBody>
      </p:sp>
    </p:spTree>
    <p:extLst>
      <p:ext uri="{BB962C8B-B14F-4D97-AF65-F5344CB8AC3E}">
        <p14:creationId xmlns:p14="http://schemas.microsoft.com/office/powerpoint/2010/main" val="19571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14400" y="2943224"/>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err="1">
                <a:solidFill>
                  <a:srgbClr val="FF0000"/>
                </a:solidFill>
                <a:latin typeface="Times New Roman" pitchFamily="18" charset="0"/>
              </a:rPr>
              <a:t>Tại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sao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nồi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áp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suất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giúp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nấu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thức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mau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nhừ</a:t>
            </a:r>
            <a:r>
              <a:rPr lang="en-US" sz="2800" b="1" dirty="0">
                <a:solidFill>
                  <a:srgbClr val="FF0000"/>
                </a:solidFill>
                <a:latin typeface="Times New Roman" pitchFamily="18" charset="0"/>
              </a:rPr>
              <a:t>? </a:t>
            </a:r>
          </a:p>
        </p:txBody>
      </p:sp>
      <p:pic>
        <p:nvPicPr>
          <p:cNvPr id="25603" name="Picture 6" descr="C:\Users\Admin\Downloads\KHANH\VLY7\bea39b50-7407-4ac3-8646-04548e7c26ea_supor-noi-ap-suat-noi-ap-suat-52l-dung-duoc-cho-bep-tu-ys22ed-noi-ap-suat-supor-ys22ed-52l-dung-duoc-cho-bep-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114" y="3048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C:\Users\Admin\Downloads\KHANH\VLY7\noi-ap-suat-sanaky-snk-54c-5l__63685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8548"/>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990600" y="3525610"/>
            <a:ext cx="7543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err="1">
                <a:solidFill>
                  <a:srgbClr val="0070C0"/>
                </a:solidFill>
                <a:latin typeface="Times New Roman" pitchFamily="18" charset="0"/>
              </a:rPr>
              <a:t>Nắp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của</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nồi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áp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suất</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được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gắn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chặt</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với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miệng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nồi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nhằm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hạn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chế</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hơi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nước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nồi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thoát</a:t>
            </a:r>
            <a:r>
              <a:rPr lang="en-US" sz="2800" b="1" dirty="0">
                <a:solidFill>
                  <a:srgbClr val="0070C0"/>
                </a:solidFill>
                <a:latin typeface="Times New Roman" pitchFamily="18" charset="0"/>
              </a:rPr>
              <a:t> ra </a:t>
            </a:r>
            <a:r>
              <a:rPr lang="en-US" sz="2800" b="1" dirty="0" err="1">
                <a:solidFill>
                  <a:srgbClr val="0070C0"/>
                </a:solidFill>
                <a:latin typeface="Times New Roman" pitchFamily="18" charset="0"/>
              </a:rPr>
              <a:t>ngoài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nên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áp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suất</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khí</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bên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lớn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làm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cho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nhiệt</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độ</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sôi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của</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thức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ăn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cao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hơn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nhiều</a:t>
            </a:r>
            <a:r>
              <a:rPr lang="en-US" sz="2800" b="1" dirty="0">
                <a:solidFill>
                  <a:srgbClr val="0070C0"/>
                </a:solidFill>
                <a:latin typeface="Times New Roman" pitchFamily="18" charset="0"/>
              </a:rPr>
              <a:t> so </a:t>
            </a:r>
            <a:r>
              <a:rPr lang="en-US" sz="2800" b="1" dirty="0" err="1">
                <a:solidFill>
                  <a:srgbClr val="0070C0"/>
                </a:solidFill>
                <a:latin typeface="Times New Roman" pitchFamily="18" charset="0"/>
              </a:rPr>
              <a:t>với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bình</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thường</a:t>
            </a:r>
            <a:r>
              <a:rPr lang="en-US" sz="2800" b="1" dirty="0">
                <a:solidFill>
                  <a:srgbClr val="0070C0"/>
                </a:solidFill>
                <a:latin typeface="Times New Roman" pitchFamily="18" charset="0"/>
              </a:rPr>
              <a:t>. Do </a:t>
            </a:r>
            <a:r>
              <a:rPr lang="en-US" sz="2800" b="1" dirty="0" err="1">
                <a:solidFill>
                  <a:srgbClr val="0070C0"/>
                </a:solidFill>
                <a:latin typeface="Times New Roman" pitchFamily="18" charset="0"/>
              </a:rPr>
              <a:t>đó</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giúp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thức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ăn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mau</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nhừ</a:t>
            </a:r>
            <a:r>
              <a:rPr lang="en-US" sz="2800" b="1" dirty="0">
                <a:solidFill>
                  <a:srgbClr val="0070C0"/>
                </a:solidFill>
                <a:latin typeface="Times New Roman" pitchFamily="18" charset="0"/>
              </a:rPr>
              <a:t>.</a:t>
            </a:r>
          </a:p>
        </p:txBody>
      </p:sp>
      <p:pic>
        <p:nvPicPr>
          <p:cNvPr id="25606"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762" y="4424362"/>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152400"/>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705600" y="4495800"/>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77038" y="-71438"/>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601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2209800"/>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800" b="1" dirty="0">
                <a:solidFill>
                  <a:srgbClr val="CC0000"/>
                </a:solidFill>
                <a:latin typeface="Times New Roman" pitchFamily="18" charset="0"/>
              </a:rPr>
              <a:t>C12: </a:t>
            </a:r>
            <a:r>
              <a:rPr lang="en-US" sz="2800" b="1" dirty="0" err="1">
                <a:solidFill>
                  <a:srgbClr val="CC0000"/>
                </a:solidFill>
                <a:latin typeface="Times New Roman" pitchFamily="18" charset="0"/>
              </a:rPr>
              <a:t>Tại</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sao</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không</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thể</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tính</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trực</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tiếp</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áp</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suất</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khí</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quyển</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bằng</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công</a:t>
            </a:r>
            <a:r>
              <a:rPr lang="en-US" sz="2800" b="1" dirty="0">
                <a:solidFill>
                  <a:srgbClr val="CC0000"/>
                </a:solidFill>
                <a:latin typeface="Times New Roman" pitchFamily="18" charset="0"/>
              </a:rPr>
              <a:t> </a:t>
            </a:r>
            <a:r>
              <a:rPr lang="en-US" sz="2800" b="1" dirty="0" err="1">
                <a:solidFill>
                  <a:srgbClr val="CC0000"/>
                </a:solidFill>
                <a:latin typeface="Times New Roman" pitchFamily="18" charset="0"/>
              </a:rPr>
              <a:t>thức</a:t>
            </a:r>
            <a:r>
              <a:rPr lang="en-US" sz="2800" b="1" dirty="0">
                <a:solidFill>
                  <a:srgbClr val="CC0000"/>
                </a:solidFill>
                <a:latin typeface="Times New Roman" pitchFamily="18" charset="0"/>
              </a:rPr>
              <a:t>:   </a:t>
            </a:r>
            <a:r>
              <a:rPr lang="en-US" sz="2800" b="1" dirty="0">
                <a:solidFill>
                  <a:srgbClr val="0000FF"/>
                </a:solidFill>
                <a:latin typeface="Times New Roman" pitchFamily="18" charset="0"/>
              </a:rPr>
              <a:t>p = </a:t>
            </a:r>
            <a:r>
              <a:rPr lang="en-US" sz="2800" b="1" dirty="0" err="1">
                <a:solidFill>
                  <a:srgbClr val="0000FF"/>
                </a:solidFill>
                <a:latin typeface="Times New Roman" pitchFamily="18" charset="0"/>
              </a:rPr>
              <a:t>d.h</a:t>
            </a:r>
            <a:endParaRPr lang="en-US" sz="2800" b="1" dirty="0">
              <a:solidFill>
                <a:srgbClr val="0000FF"/>
              </a:solidFill>
              <a:latin typeface="Times New Roman" pitchFamily="18" charset="0"/>
            </a:endParaRPr>
          </a:p>
        </p:txBody>
      </p:sp>
      <p:sp>
        <p:nvSpPr>
          <p:cNvPr id="18435" name="Text Box 3"/>
          <p:cNvSpPr txBox="1">
            <a:spLocks noChangeArrowheads="1"/>
          </p:cNvSpPr>
          <p:nvPr/>
        </p:nvSpPr>
        <p:spPr bwMode="auto">
          <a:xfrm>
            <a:off x="533400" y="3308350"/>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800" b="1" dirty="0" err="1">
                <a:solidFill>
                  <a:srgbClr val="0000FF"/>
                </a:solidFill>
                <a:latin typeface="Times New Roman" pitchFamily="18" charset="0"/>
              </a:rPr>
              <a:t>Tại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vì</a:t>
            </a:r>
            <a:r>
              <a:rPr lang="en-US" sz="2800" b="1" dirty="0">
                <a:solidFill>
                  <a:srgbClr val="0000FF"/>
                </a:solidFill>
                <a:latin typeface="Times New Roman" pitchFamily="18" charset="0"/>
              </a:rPr>
              <a:t>:</a:t>
            </a:r>
          </a:p>
          <a:p>
            <a:pPr algn="just">
              <a:buFontTx/>
              <a:buChar char="-"/>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Không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thể</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định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được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chiều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cao</a:t>
            </a:r>
            <a:r>
              <a:rPr lang="en-US" sz="2800" b="1" dirty="0">
                <a:solidFill>
                  <a:srgbClr val="0000FF"/>
                </a:solidFill>
                <a:latin typeface="Times New Roman" pitchFamily="18" charset="0"/>
              </a:rPr>
              <a:t> (h) </a:t>
            </a:r>
            <a:r>
              <a:rPr lang="en-US" sz="2800" b="1" dirty="0" err="1">
                <a:solidFill>
                  <a:srgbClr val="0000FF"/>
                </a:solidFill>
                <a:latin typeface="Times New Roman" pitchFamily="18" charset="0"/>
              </a:rPr>
              <a:t>của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khí</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quyển</a:t>
            </a:r>
            <a:r>
              <a:rPr lang="en-US" sz="2800" b="1" dirty="0">
                <a:solidFill>
                  <a:srgbClr val="0000FF"/>
                </a:solidFill>
                <a:latin typeface="Times New Roman" pitchFamily="18" charset="0"/>
              </a:rPr>
              <a:t>.</a:t>
            </a:r>
          </a:p>
          <a:p>
            <a:pPr algn="just">
              <a:buFontTx/>
              <a:buChar char="-"/>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Trọng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lượng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riêng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của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không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khí</a:t>
            </a:r>
            <a:r>
              <a:rPr lang="en-US" sz="2800" b="1" dirty="0">
                <a:solidFill>
                  <a:srgbClr val="0000FF"/>
                </a:solidFill>
                <a:latin typeface="Times New Roman" pitchFamily="18" charset="0"/>
              </a:rPr>
              <a:t> (d) </a:t>
            </a:r>
            <a:r>
              <a:rPr lang="en-US" sz="2800" b="1" dirty="0" err="1">
                <a:solidFill>
                  <a:srgbClr val="0000FF"/>
                </a:solidFill>
                <a:latin typeface="Times New Roman" pitchFamily="18" charset="0"/>
              </a:rPr>
              <a:t>giảm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dần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theo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độ</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cao</a:t>
            </a:r>
            <a:r>
              <a:rPr lang="en-US" sz="2800" b="1" dirty="0">
                <a:solidFill>
                  <a:srgbClr val="0000FF"/>
                </a:solidFill>
                <a:latin typeface="Times New Roman" pitchFamily="18" charset="0"/>
              </a:rPr>
              <a:t>.</a:t>
            </a:r>
          </a:p>
        </p:txBody>
      </p:sp>
      <p:sp>
        <p:nvSpPr>
          <p:cNvPr id="8" name="Text Box 2"/>
          <p:cNvSpPr txBox="1">
            <a:spLocks noChangeArrowheads="1"/>
          </p:cNvSpPr>
          <p:nvPr/>
        </p:nvSpPr>
        <p:spPr bwMode="auto">
          <a:xfrm>
            <a:off x="304800" y="838200"/>
            <a:ext cx="626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u="sng">
                <a:solidFill>
                  <a:srgbClr val="000099"/>
                </a:solidFill>
                <a:latin typeface="Times New Roman" pitchFamily="18" charset="0"/>
              </a:rPr>
              <a:t>I</a:t>
            </a:r>
            <a:r>
              <a:rPr lang="en-US" sz="2400" b="1" u="sng">
                <a:solidFill>
                  <a:srgbClr val="000099"/>
                </a:solidFill>
                <a:latin typeface="Times New Roman" pitchFamily="18" charset="0"/>
              </a:rPr>
              <a:t>. SỰ TỒN TẠI CỦA ÁP SUẤT KHÍ QUYỂN:</a:t>
            </a:r>
          </a:p>
        </p:txBody>
      </p:sp>
      <p:sp>
        <p:nvSpPr>
          <p:cNvPr id="9"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Times" pitchFamily="2" charset="0"/>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Times" pitchFamily="2" charset="0"/>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sp>
        <p:nvSpPr>
          <p:cNvPr id="10" name="Text Box 2"/>
          <p:cNvSpPr txBox="1">
            <a:spLocks noChangeArrowheads="1"/>
          </p:cNvSpPr>
          <p:nvPr/>
        </p:nvSpPr>
        <p:spPr bwMode="auto">
          <a:xfrm>
            <a:off x="304800" y="1371600"/>
            <a:ext cx="2287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u="sng" dirty="0">
                <a:solidFill>
                  <a:srgbClr val="000099"/>
                </a:solidFill>
                <a:latin typeface="Times New Roman" pitchFamily="18" charset="0"/>
              </a:rPr>
              <a:t>II</a:t>
            </a:r>
            <a:r>
              <a:rPr lang="en-US" sz="2400" b="1" u="sng" dirty="0">
                <a:solidFill>
                  <a:srgbClr val="000099"/>
                </a:solidFill>
                <a:latin typeface="Times New Roman" pitchFamily="18" charset="0"/>
              </a:rPr>
              <a:t>. </a:t>
            </a:r>
            <a:r>
              <a:rPr lang="vi-VN" sz="2400" b="1" u="sng" dirty="0">
                <a:solidFill>
                  <a:srgbClr val="000099"/>
                </a:solidFill>
                <a:latin typeface="Times New Roman" pitchFamily="18" charset="0"/>
              </a:rPr>
              <a:t>VẬN DỤNG</a:t>
            </a:r>
            <a:r>
              <a:rPr lang="en-US" sz="2400" b="1" u="sng" dirty="0">
                <a:solidFill>
                  <a:srgbClr val="000099"/>
                </a:solidFill>
                <a:latin typeface="Times New Roman" pitchFamily="18" charset="0"/>
              </a:rPr>
              <a:t>:</a:t>
            </a:r>
          </a:p>
        </p:txBody>
      </p:sp>
    </p:spTree>
    <p:extLst>
      <p:ext uri="{BB962C8B-B14F-4D97-AF65-F5344CB8AC3E}">
        <p14:creationId xmlns:p14="http://schemas.microsoft.com/office/powerpoint/2010/main" val="3649643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box(in)">
                                      <p:cBhvr>
                                        <p:cTn id="17" dur="500"/>
                                        <p:tgtEl>
                                          <p:spTgt spid="184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5"/>
                                        </p:tgtEl>
                                        <p:attrNameLst>
                                          <p:attrName>style.visibility</p:attrName>
                                        </p:attrNameLst>
                                      </p:cBhvr>
                                      <p:to>
                                        <p:strVal val="visible"/>
                                      </p:to>
                                    </p:set>
                                    <p:animEffect transition="in" filter="blinds(horizontal)">
                                      <p:cBhvr>
                                        <p:cTn id="2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127625" y="5045075"/>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sz="2600">
              <a:latin typeface="Times New Roman" pitchFamily="18" charset="0"/>
            </a:endParaRPr>
          </a:p>
        </p:txBody>
      </p:sp>
      <p:sp>
        <p:nvSpPr>
          <p:cNvPr id="36868" name="Text Box 4"/>
          <p:cNvSpPr txBox="1">
            <a:spLocks noChangeArrowheads="1"/>
          </p:cNvSpPr>
          <p:nvPr/>
        </p:nvSpPr>
        <p:spPr bwMode="auto">
          <a:xfrm>
            <a:off x="304800" y="2246312"/>
            <a:ext cx="8382000" cy="1563688"/>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dirty="0">
                <a:solidFill>
                  <a:srgbClr val="FFFF66"/>
                </a:solidFill>
                <a:latin typeface="Times New Roman" pitchFamily="18" charset="0"/>
              </a:rPr>
              <a:t>   </a:t>
            </a:r>
            <a:r>
              <a:rPr lang="en-US" sz="3200" b="1" i="1" dirty="0">
                <a:solidFill>
                  <a:srgbClr val="FF0000"/>
                </a:solidFill>
                <a:latin typeface="Times New Roman" pitchFamily="18" charset="0"/>
                <a:sym typeface="Wingdings" pitchFamily="2" charset="2"/>
              </a:rPr>
              <a:t> </a:t>
            </a:r>
            <a:r>
              <a:rPr lang="en-US" sz="3200" b="1" i="1" dirty="0">
                <a:solidFill>
                  <a:srgbClr val="FF0000"/>
                </a:solidFill>
                <a:latin typeface="Times New Roman" pitchFamily="18" charset="0"/>
              </a:rPr>
              <a:t>Trái Đất và mọi vật trên Trái Đất đều chịu tác dụng của áp suất khí quyển theo mọi phương.</a:t>
            </a:r>
          </a:p>
        </p:txBody>
      </p:sp>
      <p:sp>
        <p:nvSpPr>
          <p:cNvPr id="36869" name="Text Box 5"/>
          <p:cNvSpPr txBox="1">
            <a:spLocks noChangeArrowheads="1"/>
          </p:cNvSpPr>
          <p:nvPr/>
        </p:nvSpPr>
        <p:spPr bwMode="auto">
          <a:xfrm>
            <a:off x="762000" y="10668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dirty="0" err="1">
                <a:solidFill>
                  <a:srgbClr val="FF0066"/>
                </a:solidFill>
                <a:latin typeface=".VnTimeH" pitchFamily="34" charset="0"/>
              </a:rPr>
              <a:t>Ghi</a:t>
            </a:r>
            <a:r>
              <a:rPr lang="en-US" sz="4000" dirty="0">
                <a:solidFill>
                  <a:srgbClr val="FF0066"/>
                </a:solidFill>
                <a:latin typeface=".VnTimeH" pitchFamily="34" charset="0"/>
              </a:rPr>
              <a:t> </a:t>
            </a:r>
            <a:r>
              <a:rPr lang="en-US" sz="4000" dirty="0" smtClean="0">
                <a:solidFill>
                  <a:srgbClr val="FF0066"/>
                </a:solidFill>
                <a:latin typeface=".VnTimeH" pitchFamily="34" charset="0"/>
              </a:rPr>
              <a:t>NHỚ</a:t>
            </a:r>
            <a:endParaRPr lang="en-US" sz="4000" dirty="0">
              <a:solidFill>
                <a:srgbClr val="FF0066"/>
              </a:solidFill>
              <a:latin typeface=".VnTimeH" pitchFamily="34" charset="0"/>
            </a:endParaRPr>
          </a:p>
        </p:txBody>
      </p:sp>
      <p:sp>
        <p:nvSpPr>
          <p:cNvPr id="19462" name="Text Box 6"/>
          <p:cNvSpPr txBox="1">
            <a:spLocks noChangeArrowheads="1"/>
          </p:cNvSpPr>
          <p:nvPr/>
        </p:nvSpPr>
        <p:spPr bwMode="auto">
          <a:xfrm>
            <a:off x="0" y="0"/>
            <a:ext cx="9144000" cy="579438"/>
          </a:xfrm>
          <a:prstGeom prst="rect">
            <a:avLst/>
          </a:prstGeom>
          <a:gradFill rotWithShape="1">
            <a:gsLst>
              <a:gs pos="0">
                <a:srgbClr val="000048"/>
              </a:gs>
              <a:gs pos="50000">
                <a:srgbClr val="0000CC"/>
              </a:gs>
              <a:gs pos="100000">
                <a:srgbClr val="00004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a:solidFill>
                  <a:schemeClr val="bg1"/>
                </a:solidFill>
                <a:latin typeface="Times New Roman" pitchFamily="18" charset="0"/>
              </a:rPr>
              <a:t>BÀI 9:ÁP SUẤT KHÍ QUYỂN</a:t>
            </a:r>
          </a:p>
        </p:txBody>
      </p:sp>
    </p:spTree>
    <p:extLst>
      <p:ext uri="{BB962C8B-B14F-4D97-AF65-F5344CB8AC3E}">
        <p14:creationId xmlns:p14="http://schemas.microsoft.com/office/powerpoint/2010/main" val="966145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2000" fill="hold"/>
                                        <p:tgtEl>
                                          <p:spTgt spid="36869">
                                            <p:txEl>
                                              <p:pRg st="0" end="0"/>
                                            </p:txEl>
                                          </p:spTgt>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36868"/>
                                        </p:tgtEl>
                                        <p:attrNameLst>
                                          <p:attrName>style.visibility</p:attrName>
                                        </p:attrNameLst>
                                      </p:cBhvr>
                                      <p:to>
                                        <p:strVal val="visible"/>
                                      </p:to>
                                    </p:set>
                                    <p:anim calcmode="discrete" valueType="clr">
                                      <p:cBhvr override="childStyle">
                                        <p:cTn id="11"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6868"/>
                                        </p:tgtEl>
                                        <p:attrNameLst>
                                          <p:attrName>fillcolor</p:attrName>
                                        </p:attrNameLst>
                                      </p:cBhvr>
                                      <p:tavLst>
                                        <p:tav tm="0">
                                          <p:val>
                                            <p:clrVal>
                                              <a:schemeClr val="accent2"/>
                                            </p:clrVal>
                                          </p:val>
                                        </p:tav>
                                        <p:tav tm="50000">
                                          <p:val>
                                            <p:clrVal>
                                              <a:schemeClr val="hlink"/>
                                            </p:clrVal>
                                          </p:val>
                                        </p:tav>
                                      </p:tavLst>
                                    </p:anim>
                                    <p:set>
                                      <p:cBhvr>
                                        <p:cTn id="13"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676576" y="393382"/>
            <a:ext cx="31145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vi-VN" sz="2600" b="1" u="sng" dirty="0">
                <a:solidFill>
                  <a:srgbClr val="FF0000"/>
                </a:solidFill>
                <a:latin typeface="Times New Roman" pitchFamily="18" charset="0"/>
              </a:rPr>
              <a:t>KIỂM TRA BÀI CŨ</a:t>
            </a:r>
            <a:endParaRPr lang="en-US" sz="2600" b="1" u="sng" dirty="0">
              <a:solidFill>
                <a:srgbClr val="FF0000"/>
              </a:solidFill>
              <a:latin typeface="Times New Roman" pitchFamily="18" charset="0"/>
            </a:endParaRPr>
          </a:p>
        </p:txBody>
      </p:sp>
      <p:sp>
        <p:nvSpPr>
          <p:cNvPr id="7171" name="Text Box 3"/>
          <p:cNvSpPr txBox="1">
            <a:spLocks noChangeArrowheads="1"/>
          </p:cNvSpPr>
          <p:nvPr/>
        </p:nvSpPr>
        <p:spPr bwMode="auto">
          <a:xfrm>
            <a:off x="342900" y="1143000"/>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dirty="0">
                <a:solidFill>
                  <a:srgbClr val="0000FF"/>
                </a:solidFill>
                <a:latin typeface="Times New Roman" pitchFamily="18" charset="0"/>
              </a:rPr>
              <a:t> Nêu công thức tính áp suất chất lỏng, nêu tên và đơn vị của các đại lượng có  trong công thức?</a:t>
            </a:r>
          </a:p>
        </p:txBody>
      </p:sp>
      <p:sp>
        <p:nvSpPr>
          <p:cNvPr id="7184" name="Text Box 16"/>
          <p:cNvSpPr txBox="1">
            <a:spLocks noChangeArrowheads="1"/>
          </p:cNvSpPr>
          <p:nvPr/>
        </p:nvSpPr>
        <p:spPr bwMode="auto">
          <a:xfrm>
            <a:off x="1600200" y="2286000"/>
            <a:ext cx="5791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i="1" dirty="0">
                <a:solidFill>
                  <a:srgbClr val="FF3300"/>
                </a:solidFill>
                <a:latin typeface="Times New Roman" pitchFamily="18" charset="0"/>
              </a:rPr>
              <a:t>Trả lời</a:t>
            </a:r>
          </a:p>
          <a:p>
            <a:pPr eaLnBrk="1" hangingPunct="1"/>
            <a:r>
              <a:rPr lang="en-US" sz="2600" b="1" dirty="0">
                <a:latin typeface="Times New Roman" pitchFamily="18" charset="0"/>
              </a:rPr>
              <a:t> Công thức tính áp suất chất lỏng:</a:t>
            </a:r>
          </a:p>
        </p:txBody>
      </p:sp>
      <p:sp>
        <p:nvSpPr>
          <p:cNvPr id="7185" name="Text Box 17"/>
          <p:cNvSpPr txBox="1">
            <a:spLocks noChangeArrowheads="1"/>
          </p:cNvSpPr>
          <p:nvPr/>
        </p:nvSpPr>
        <p:spPr bwMode="auto">
          <a:xfrm>
            <a:off x="3352800" y="3505701"/>
            <a:ext cx="1762125" cy="677862"/>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800" b="1" dirty="0">
                <a:solidFill>
                  <a:srgbClr val="0000FF"/>
                </a:solidFill>
                <a:latin typeface="Times New Roman" pitchFamily="18" charset="0"/>
              </a:rPr>
              <a:t>p = </a:t>
            </a:r>
            <a:r>
              <a:rPr lang="en-US" sz="3800" b="1" dirty="0" err="1">
                <a:solidFill>
                  <a:srgbClr val="0000FF"/>
                </a:solidFill>
                <a:latin typeface="Times New Roman" pitchFamily="18" charset="0"/>
              </a:rPr>
              <a:t>d.h</a:t>
            </a:r>
            <a:r>
              <a:rPr lang="en-US" sz="3800" b="1" dirty="0">
                <a:solidFill>
                  <a:srgbClr val="0000FF"/>
                </a:solidFill>
                <a:latin typeface="Times New Roman" pitchFamily="18" charset="0"/>
              </a:rPr>
              <a:t> </a:t>
            </a:r>
          </a:p>
        </p:txBody>
      </p:sp>
      <p:sp>
        <p:nvSpPr>
          <p:cNvPr id="7186" name="Text Box 18"/>
          <p:cNvSpPr txBox="1">
            <a:spLocks noChangeArrowheads="1"/>
          </p:cNvSpPr>
          <p:nvPr/>
        </p:nvSpPr>
        <p:spPr bwMode="auto">
          <a:xfrm>
            <a:off x="863599" y="4572000"/>
            <a:ext cx="8051801"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b="1" i="1" dirty="0">
                <a:solidFill>
                  <a:schemeClr val="tx2"/>
                </a:solidFill>
                <a:latin typeface="Times New Roman" pitchFamily="18" charset="0"/>
              </a:rPr>
              <a:t>Trong đó:</a:t>
            </a:r>
          </a:p>
          <a:p>
            <a:pPr eaLnBrk="1" hangingPunct="1"/>
            <a:r>
              <a:rPr lang="en-US" sz="2600" b="1" i="1" dirty="0">
                <a:solidFill>
                  <a:schemeClr val="tx2"/>
                </a:solidFill>
                <a:latin typeface="Times New Roman" pitchFamily="18" charset="0"/>
              </a:rPr>
              <a:t> p: là áp suất tính bằng Pa hay (N /m</a:t>
            </a:r>
            <a:r>
              <a:rPr lang="en-US" sz="2600" b="1" i="1" baseline="30000" dirty="0">
                <a:solidFill>
                  <a:schemeClr val="tx2"/>
                </a:solidFill>
                <a:latin typeface="Times New Roman" pitchFamily="18" charset="0"/>
              </a:rPr>
              <a:t>2</a:t>
            </a:r>
            <a:r>
              <a:rPr lang="en-US" sz="2600" b="1" i="1" dirty="0">
                <a:solidFill>
                  <a:schemeClr val="tx2"/>
                </a:solidFill>
                <a:latin typeface="Times New Roman" pitchFamily="18" charset="0"/>
              </a:rPr>
              <a:t> )</a:t>
            </a:r>
          </a:p>
          <a:p>
            <a:pPr eaLnBrk="1" hangingPunct="1"/>
            <a:r>
              <a:rPr lang="en-US" sz="2600" b="1" i="1" dirty="0">
                <a:solidFill>
                  <a:schemeClr val="tx2"/>
                </a:solidFill>
                <a:latin typeface="Times New Roman" pitchFamily="18" charset="0"/>
              </a:rPr>
              <a:t> d: là trọng lượng riêng của chất lỏng tính bằng (N/m</a:t>
            </a:r>
            <a:r>
              <a:rPr lang="en-US" sz="2600" b="1" i="1" baseline="30000" dirty="0">
                <a:solidFill>
                  <a:schemeClr val="tx2"/>
                </a:solidFill>
                <a:latin typeface="Times New Roman" pitchFamily="18" charset="0"/>
              </a:rPr>
              <a:t>3</a:t>
            </a:r>
            <a:r>
              <a:rPr lang="en-US" sz="2600" b="1" i="1" dirty="0">
                <a:solidFill>
                  <a:schemeClr val="tx2"/>
                </a:solidFill>
                <a:latin typeface="Times New Roman" pitchFamily="18" charset="0"/>
              </a:rPr>
              <a:t> )</a:t>
            </a:r>
          </a:p>
          <a:p>
            <a:pPr eaLnBrk="1" hangingPunct="1"/>
            <a:r>
              <a:rPr lang="en-US" sz="2600" b="1" i="1" dirty="0">
                <a:solidFill>
                  <a:schemeClr val="tx2"/>
                </a:solidFill>
                <a:latin typeface="Times New Roman" pitchFamily="18" charset="0"/>
              </a:rPr>
              <a:t> h:</a:t>
            </a:r>
            <a:r>
              <a:rPr lang="vi-VN" sz="2600" b="1" i="1" dirty="0">
                <a:solidFill>
                  <a:schemeClr val="tx2"/>
                </a:solidFill>
                <a:latin typeface="Times New Roman" pitchFamily="18" charset="0"/>
              </a:rPr>
              <a:t> </a:t>
            </a:r>
            <a:r>
              <a:rPr lang="en-US" sz="2600" b="1" i="1" dirty="0" err="1">
                <a:solidFill>
                  <a:schemeClr val="tx2"/>
                </a:solidFill>
                <a:latin typeface="Times New Roman" pitchFamily="18" charset="0"/>
              </a:rPr>
              <a:t>là</a:t>
            </a:r>
            <a:r>
              <a:rPr lang="en-US" sz="2600" b="1" i="1" dirty="0">
                <a:solidFill>
                  <a:schemeClr val="tx2"/>
                </a:solidFill>
                <a:latin typeface="Times New Roman" pitchFamily="18" charset="0"/>
              </a:rPr>
              <a:t> chiều cao của cột chất lỏng tính bằng (m)</a:t>
            </a:r>
          </a:p>
        </p:txBody>
      </p:sp>
    </p:spTree>
    <p:extLst>
      <p:ext uri="{BB962C8B-B14F-4D97-AF65-F5344CB8AC3E}">
        <p14:creationId xmlns:p14="http://schemas.microsoft.com/office/powerpoint/2010/main" val="1033473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84"/>
                                        </p:tgtEl>
                                        <p:attrNameLst>
                                          <p:attrName>style.visibility</p:attrName>
                                        </p:attrNameLst>
                                      </p:cBhvr>
                                      <p:to>
                                        <p:strVal val="visible"/>
                                      </p:to>
                                    </p:set>
                                    <p:anim calcmode="lin" valueType="num">
                                      <p:cBhvr additive="base">
                                        <p:cTn id="13" dur="500" fill="hold"/>
                                        <p:tgtEl>
                                          <p:spTgt spid="7184"/>
                                        </p:tgtEl>
                                        <p:attrNameLst>
                                          <p:attrName>ppt_x</p:attrName>
                                        </p:attrNameLst>
                                      </p:cBhvr>
                                      <p:tavLst>
                                        <p:tav tm="0">
                                          <p:val>
                                            <p:strVal val="#ppt_x"/>
                                          </p:val>
                                        </p:tav>
                                        <p:tav tm="100000">
                                          <p:val>
                                            <p:strVal val="#ppt_x"/>
                                          </p:val>
                                        </p:tav>
                                      </p:tavLst>
                                    </p:anim>
                                    <p:anim calcmode="lin" valueType="num">
                                      <p:cBhvr additive="base">
                                        <p:cTn id="14" dur="500" fill="hold"/>
                                        <p:tgtEl>
                                          <p:spTgt spid="718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85"/>
                                        </p:tgtEl>
                                        <p:attrNameLst>
                                          <p:attrName>style.visibility</p:attrName>
                                        </p:attrNameLst>
                                      </p:cBhvr>
                                      <p:to>
                                        <p:strVal val="visible"/>
                                      </p:to>
                                    </p:set>
                                    <p:anim calcmode="lin" valueType="num">
                                      <p:cBhvr additive="base">
                                        <p:cTn id="17" dur="500" fill="hold"/>
                                        <p:tgtEl>
                                          <p:spTgt spid="7185"/>
                                        </p:tgtEl>
                                        <p:attrNameLst>
                                          <p:attrName>ppt_x</p:attrName>
                                        </p:attrNameLst>
                                      </p:cBhvr>
                                      <p:tavLst>
                                        <p:tav tm="0">
                                          <p:val>
                                            <p:strVal val="#ppt_x"/>
                                          </p:val>
                                        </p:tav>
                                        <p:tav tm="100000">
                                          <p:val>
                                            <p:strVal val="#ppt_x"/>
                                          </p:val>
                                        </p:tav>
                                      </p:tavLst>
                                    </p:anim>
                                    <p:anim calcmode="lin" valueType="num">
                                      <p:cBhvr additive="base">
                                        <p:cTn id="18" dur="500" fill="hold"/>
                                        <p:tgtEl>
                                          <p:spTgt spid="718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86"/>
                                        </p:tgtEl>
                                        <p:attrNameLst>
                                          <p:attrName>style.visibility</p:attrName>
                                        </p:attrNameLst>
                                      </p:cBhvr>
                                      <p:to>
                                        <p:strVal val="visible"/>
                                      </p:to>
                                    </p:set>
                                    <p:anim calcmode="lin" valueType="num">
                                      <p:cBhvr additive="base">
                                        <p:cTn id="21" dur="500" fill="hold"/>
                                        <p:tgtEl>
                                          <p:spTgt spid="7186"/>
                                        </p:tgtEl>
                                        <p:attrNameLst>
                                          <p:attrName>ppt_x</p:attrName>
                                        </p:attrNameLst>
                                      </p:cBhvr>
                                      <p:tavLst>
                                        <p:tav tm="0">
                                          <p:val>
                                            <p:strVal val="#ppt_x"/>
                                          </p:val>
                                        </p:tav>
                                        <p:tav tm="100000">
                                          <p:val>
                                            <p:strVal val="#ppt_x"/>
                                          </p:val>
                                        </p:tav>
                                      </p:tavLst>
                                    </p:anim>
                                    <p:anim calcmode="lin" valueType="num">
                                      <p:cBhvr additive="base">
                                        <p:cTn id="22"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84" grpId="0"/>
      <p:bldP spid="7185" grpId="0" animBg="1"/>
      <p:bldP spid="71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304800"/>
            <a:ext cx="9144000" cy="1905000"/>
          </a:xfrm>
        </p:spPr>
        <p:txBody>
          <a:bodyPr/>
          <a:lstStyle/>
          <a:p>
            <a:pPr marL="0" indent="0">
              <a:lnSpc>
                <a:spcPct val="90000"/>
              </a:lnSpc>
              <a:buFont typeface="Arial" pitchFamily="34" charset="0"/>
              <a:buNone/>
            </a:pPr>
            <a:r>
              <a:rPr lang="en-US" sz="2700">
                <a:latin typeface="Times New Roman" pitchFamily="18" charset="0"/>
              </a:rPr>
              <a:t>        </a:t>
            </a:r>
            <a:r>
              <a:rPr lang="en-US" sz="4000" b="1">
                <a:solidFill>
                  <a:srgbClr val="0000FF"/>
                </a:solidFill>
                <a:latin typeface="Times New Roman" pitchFamily="18" charset="0"/>
              </a:rPr>
              <a:t>Nếu trong khoảng thời gian ngắn, áp suất không khí đột ngột giảm xuống, rất nhiều người sẽ cảm thấy khó chịu.</a:t>
            </a:r>
          </a:p>
        </p:txBody>
      </p:sp>
      <p:pic>
        <p:nvPicPr>
          <p:cNvPr id="31747" name="Picture 6" descr="ve-may-bay-gia-re-1510716622139-13-0-552-867-crop-15107166264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46482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5" descr="RÃ©sultat de recherche d'images pour &quot;hÃ¬nh áº£nh leo nÃºi&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400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1000"/>
                                        <p:tgtEl>
                                          <p:spTgt spid="31746">
                                            <p:txEl>
                                              <p:pRg st="0" end="0"/>
                                            </p:txEl>
                                          </p:spTgt>
                                        </p:tgtEl>
                                      </p:cBhvr>
                                    </p:animEffect>
                                    <p:anim calcmode="lin" valueType="num">
                                      <p:cBhvr>
                                        <p:cTn id="8" dur="10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74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1748"/>
                                        </p:tgtEl>
                                        <p:attrNameLst>
                                          <p:attrName>style.visibility</p:attrName>
                                        </p:attrNameLst>
                                      </p:cBhvr>
                                      <p:to>
                                        <p:strVal val="visible"/>
                                      </p:to>
                                    </p:set>
                                    <p:animEffect transition="in" filter="barn(inVertical)">
                                      <p:cBhvr>
                                        <p:cTn id="18"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304800" y="533400"/>
            <a:ext cx="853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tLang="en-US"/>
          </a:p>
        </p:txBody>
      </p:sp>
      <p:pic>
        <p:nvPicPr>
          <p:cNvPr id="135174" name="Picture 6"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96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7" descr="duong-ham-khai-thac-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
            <a:ext cx="441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8"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441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7" name="Picture 9" descr="duong-ham-khai-thac-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0"/>
          <p:cNvSpPr txBox="1">
            <a:spLocks noChangeArrowheads="1"/>
          </p:cNvSpPr>
          <p:nvPr/>
        </p:nvSpPr>
        <p:spPr bwMode="auto">
          <a:xfrm>
            <a:off x="381000" y="4114800"/>
            <a:ext cx="845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tLang="en-US">
              <a:latin typeface="Times New Roman" pitchFamily="18" charset="0"/>
            </a:endParaRPr>
          </a:p>
        </p:txBody>
      </p:sp>
      <p:sp>
        <p:nvSpPr>
          <p:cNvPr id="135179" name="Text Box 11"/>
          <p:cNvSpPr txBox="1">
            <a:spLocks noChangeArrowheads="1"/>
          </p:cNvSpPr>
          <p:nvPr/>
        </p:nvSpPr>
        <p:spPr bwMode="auto">
          <a:xfrm>
            <a:off x="152400" y="4378098"/>
            <a:ext cx="8915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dirty="0">
                <a:latin typeface="Times New Roman" pitchFamily="18" charset="0"/>
              </a:rPr>
              <a:t>Khi </a:t>
            </a:r>
            <a:r>
              <a:rPr lang="en-US" altLang="en-US" sz="2400" dirty="0" err="1">
                <a:latin typeface="Times New Roman" pitchFamily="18" charset="0"/>
              </a:rPr>
              <a:t>lên</a:t>
            </a:r>
            <a:r>
              <a:rPr lang="en-US" altLang="en-US" sz="2400" dirty="0">
                <a:latin typeface="Times New Roman" pitchFamily="18" charset="0"/>
              </a:rPr>
              <a:t> </a:t>
            </a:r>
            <a:r>
              <a:rPr lang="en-US" altLang="en-US" sz="2400" dirty="0" err="1">
                <a:latin typeface="Times New Roman" pitchFamily="18" charset="0"/>
              </a:rPr>
              <a:t>cao</a:t>
            </a:r>
            <a:r>
              <a:rPr lang="en-US" altLang="en-US" sz="2400" dirty="0">
                <a:latin typeface="Times New Roman" pitchFamily="18" charset="0"/>
              </a:rPr>
              <a:t>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suất</a:t>
            </a:r>
            <a:r>
              <a:rPr lang="en-US" altLang="en-US" sz="2400" dirty="0">
                <a:latin typeface="Times New Roman" pitchFamily="18" charset="0"/>
              </a:rPr>
              <a:t> </a:t>
            </a:r>
            <a:r>
              <a:rPr lang="en-US" altLang="en-US" sz="2400" dirty="0" err="1">
                <a:latin typeface="Times New Roman" pitchFamily="18" charset="0"/>
              </a:rPr>
              <a:t>khí</a:t>
            </a:r>
            <a:r>
              <a:rPr lang="en-US" altLang="en-US" sz="2400" dirty="0">
                <a:latin typeface="Times New Roman" pitchFamily="18" charset="0"/>
              </a:rPr>
              <a:t> </a:t>
            </a:r>
            <a:r>
              <a:rPr lang="en-US" altLang="en-US" sz="2400" dirty="0" err="1">
                <a:latin typeface="Times New Roman" pitchFamily="18" charset="0"/>
              </a:rPr>
              <a:t>quyển</a:t>
            </a:r>
            <a:r>
              <a:rPr lang="en-US" altLang="en-US" sz="2400" dirty="0">
                <a:latin typeface="Times New Roman" pitchFamily="18" charset="0"/>
              </a:rPr>
              <a:t> </a:t>
            </a:r>
            <a:r>
              <a:rPr lang="en-US" altLang="en-US" sz="2400" dirty="0" err="1">
                <a:latin typeface="Times New Roman" pitchFamily="18" charset="0"/>
              </a:rPr>
              <a:t>giảm</a:t>
            </a:r>
            <a:r>
              <a:rPr lang="en-US" altLang="en-US" sz="2400" dirty="0">
                <a:latin typeface="Times New Roman" pitchFamily="18" charset="0"/>
              </a:rPr>
              <a:t>. Ở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suất</a:t>
            </a:r>
            <a:r>
              <a:rPr lang="en-US" altLang="en-US" sz="2400" dirty="0">
                <a:latin typeface="Times New Roman" pitchFamily="18" charset="0"/>
              </a:rPr>
              <a:t> </a:t>
            </a:r>
            <a:r>
              <a:rPr lang="en-US" altLang="en-US" sz="2400" dirty="0" err="1">
                <a:latin typeface="Times New Roman" pitchFamily="18" charset="0"/>
              </a:rPr>
              <a:t>thấp</a:t>
            </a:r>
            <a:r>
              <a:rPr lang="en-US" altLang="en-US" sz="2400" dirty="0">
                <a:latin typeface="Times New Roman" pitchFamily="18" charset="0"/>
              </a:rPr>
              <a:t>, </a:t>
            </a:r>
            <a:r>
              <a:rPr lang="en-US" altLang="en-US" sz="2400" dirty="0" err="1">
                <a:latin typeface="Times New Roman" pitchFamily="18" charset="0"/>
              </a:rPr>
              <a:t>lượng</a:t>
            </a:r>
            <a:r>
              <a:rPr lang="en-US" altLang="en-US" sz="2400" dirty="0">
                <a:latin typeface="Times New Roman" pitchFamily="18" charset="0"/>
              </a:rPr>
              <a:t> </a:t>
            </a:r>
            <a:r>
              <a:rPr lang="en-US" altLang="en-US" sz="2400" dirty="0" err="1">
                <a:latin typeface="Times New Roman" pitchFamily="18" charset="0"/>
              </a:rPr>
              <a:t>ôxi</a:t>
            </a:r>
            <a:r>
              <a:rPr lang="en-US" altLang="en-US" sz="2400" dirty="0">
                <a:latin typeface="Times New Roman" pitchFamily="18" charset="0"/>
              </a:rPr>
              <a:t> </a:t>
            </a:r>
            <a:r>
              <a:rPr lang="en-US" altLang="en-US" sz="2400" dirty="0" err="1">
                <a:latin typeface="Times New Roman" pitchFamily="18" charset="0"/>
              </a:rPr>
              <a:t>trong</a:t>
            </a:r>
            <a:r>
              <a:rPr lang="en-US" altLang="en-US" sz="2400" dirty="0">
                <a:latin typeface="Times New Roman" pitchFamily="18" charset="0"/>
              </a:rPr>
              <a:t> </a:t>
            </a:r>
            <a:r>
              <a:rPr lang="en-US" altLang="en-US" sz="2400" dirty="0" err="1">
                <a:latin typeface="Times New Roman" pitchFamily="18" charset="0"/>
              </a:rPr>
              <a:t>máu</a:t>
            </a:r>
            <a:r>
              <a:rPr lang="en-US" altLang="en-US" sz="2400" dirty="0">
                <a:latin typeface="Times New Roman" pitchFamily="18" charset="0"/>
              </a:rPr>
              <a:t> </a:t>
            </a:r>
            <a:r>
              <a:rPr lang="en-US" altLang="en-US" sz="2400" dirty="0" err="1">
                <a:latin typeface="Times New Roman" pitchFamily="18" charset="0"/>
              </a:rPr>
              <a:t>giảm</a:t>
            </a:r>
            <a:r>
              <a:rPr lang="en-US" altLang="en-US" sz="2400" dirty="0">
                <a:latin typeface="Times New Roman" pitchFamily="18" charset="0"/>
              </a:rPr>
              <a:t>, </a:t>
            </a:r>
            <a:r>
              <a:rPr lang="en-US" altLang="en-US" sz="2400" dirty="0" err="1">
                <a:latin typeface="Times New Roman" pitchFamily="18" charset="0"/>
              </a:rPr>
              <a:t>ảnh</a:t>
            </a:r>
            <a:r>
              <a:rPr lang="en-US" altLang="en-US" sz="2400" dirty="0">
                <a:latin typeface="Times New Roman" pitchFamily="18" charset="0"/>
              </a:rPr>
              <a:t> </a:t>
            </a:r>
            <a:r>
              <a:rPr lang="en-US" altLang="en-US" sz="2400" dirty="0" err="1">
                <a:latin typeface="Times New Roman" pitchFamily="18" charset="0"/>
              </a:rPr>
              <a:t>hưởng</a:t>
            </a:r>
            <a:r>
              <a:rPr lang="en-US" altLang="en-US" sz="2400" dirty="0">
                <a:latin typeface="Times New Roman" pitchFamily="18" charset="0"/>
              </a:rPr>
              <a:t> </a:t>
            </a:r>
            <a:r>
              <a:rPr lang="en-US" altLang="en-US" sz="2400" dirty="0" err="1">
                <a:latin typeface="Times New Roman" pitchFamily="18" charset="0"/>
              </a:rPr>
              <a:t>đến</a:t>
            </a:r>
            <a:r>
              <a:rPr lang="en-US" altLang="en-US" sz="2400" dirty="0">
                <a:latin typeface="Times New Roman" pitchFamily="18" charset="0"/>
              </a:rPr>
              <a:t> </a:t>
            </a:r>
            <a:r>
              <a:rPr lang="en-US" altLang="en-US" sz="2400" dirty="0" err="1">
                <a:latin typeface="Times New Roman" pitchFamily="18" charset="0"/>
              </a:rPr>
              <a:t>sự</a:t>
            </a:r>
            <a:r>
              <a:rPr lang="en-US" altLang="en-US" sz="2400" dirty="0">
                <a:latin typeface="Times New Roman" pitchFamily="18" charset="0"/>
              </a:rPr>
              <a:t> </a:t>
            </a:r>
            <a:r>
              <a:rPr lang="en-US" altLang="en-US" sz="2400" dirty="0" err="1">
                <a:latin typeface="Times New Roman" pitchFamily="18" charset="0"/>
              </a:rPr>
              <a:t>sống</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con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a:t>
            </a:r>
            <a:r>
              <a:rPr lang="en-US" altLang="en-US" sz="2400" dirty="0" err="1">
                <a:latin typeface="Times New Roman" pitchFamily="18" charset="0"/>
              </a:rPr>
              <a:t>sinh</a:t>
            </a:r>
            <a:r>
              <a:rPr lang="en-US" altLang="en-US" sz="2400" dirty="0">
                <a:latin typeface="Times New Roman" pitchFamily="18" charset="0"/>
              </a:rPr>
              <a:t> </a:t>
            </a:r>
            <a:r>
              <a:rPr lang="en-US" altLang="en-US" sz="2400" dirty="0" err="1">
                <a:latin typeface="Times New Roman" pitchFamily="18" charset="0"/>
              </a:rPr>
              <a:t>vật</a:t>
            </a:r>
            <a:r>
              <a:rPr lang="en-US" altLang="en-US" sz="2400" dirty="0">
                <a:latin typeface="Times New Roman" pitchFamily="18" charset="0"/>
              </a:rPr>
              <a:t>. Khi </a:t>
            </a:r>
            <a:r>
              <a:rPr lang="en-US" altLang="en-US" sz="2400" dirty="0" err="1">
                <a:latin typeface="Times New Roman" pitchFamily="18" charset="0"/>
              </a:rPr>
              <a:t>xuống</a:t>
            </a:r>
            <a:r>
              <a:rPr lang="en-US" altLang="en-US" sz="2400" dirty="0">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a:latin typeface="Times New Roman" pitchFamily="18" charset="0"/>
              </a:rPr>
              <a:t>hầm</a:t>
            </a:r>
            <a:r>
              <a:rPr lang="en-US" altLang="en-US" sz="2400" dirty="0">
                <a:latin typeface="Times New Roman" pitchFamily="18" charset="0"/>
              </a:rPr>
              <a:t> </a:t>
            </a:r>
            <a:r>
              <a:rPr lang="en-US" altLang="en-US" sz="2400" dirty="0" err="1">
                <a:latin typeface="Times New Roman" pitchFamily="18" charset="0"/>
              </a:rPr>
              <a:t>sâu</a:t>
            </a:r>
            <a:r>
              <a:rPr lang="en-US" altLang="en-US" sz="2400" dirty="0">
                <a:latin typeface="Times New Roman" pitchFamily="18" charset="0"/>
              </a:rPr>
              <a:t>,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suất</a:t>
            </a:r>
            <a:r>
              <a:rPr lang="en-US" altLang="en-US" sz="2400" dirty="0">
                <a:latin typeface="Times New Roman" pitchFamily="18" charset="0"/>
              </a:rPr>
              <a:t> </a:t>
            </a:r>
            <a:r>
              <a:rPr lang="en-US" altLang="en-US" sz="2400" dirty="0" err="1">
                <a:latin typeface="Times New Roman" pitchFamily="18" charset="0"/>
              </a:rPr>
              <a:t>khí</a:t>
            </a:r>
            <a:r>
              <a:rPr lang="en-US" altLang="en-US" sz="2400" dirty="0">
                <a:latin typeface="Times New Roman" pitchFamily="18" charset="0"/>
              </a:rPr>
              <a:t> </a:t>
            </a:r>
            <a:r>
              <a:rPr lang="en-US" altLang="en-US" sz="2400" dirty="0" err="1">
                <a:latin typeface="Times New Roman" pitchFamily="18" charset="0"/>
              </a:rPr>
              <a:t>quyển</a:t>
            </a:r>
            <a:r>
              <a:rPr lang="en-US" altLang="en-US" sz="2400" dirty="0">
                <a:latin typeface="Times New Roman" pitchFamily="18" charset="0"/>
              </a:rPr>
              <a:t> </a:t>
            </a:r>
            <a:r>
              <a:rPr lang="en-US" altLang="en-US" sz="2400" dirty="0" err="1">
                <a:latin typeface="Times New Roman" pitchFamily="18" charset="0"/>
              </a:rPr>
              <a:t>tăng</a:t>
            </a:r>
            <a:r>
              <a:rPr lang="en-US" altLang="en-US" sz="2400" dirty="0">
                <a:latin typeface="Times New Roman" pitchFamily="18" charset="0"/>
              </a:rPr>
              <a:t> </a:t>
            </a:r>
            <a:r>
              <a:rPr lang="en-US" altLang="en-US" sz="2400" dirty="0" err="1">
                <a:latin typeface="Times New Roman" pitchFamily="18" charset="0"/>
              </a:rPr>
              <a:t>gây</a:t>
            </a:r>
            <a:r>
              <a:rPr lang="en-US" altLang="en-US" sz="2400" dirty="0">
                <a:latin typeface="Times New Roman" pitchFamily="18" charset="0"/>
              </a:rPr>
              <a:t> ra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lực</a:t>
            </a:r>
            <a:r>
              <a:rPr lang="en-US" altLang="en-US" sz="2400" dirty="0">
                <a:latin typeface="Times New Roman" pitchFamily="18" charset="0"/>
              </a:rPr>
              <a:t> </a:t>
            </a:r>
            <a:r>
              <a:rPr lang="en-US" altLang="en-US" sz="2400" dirty="0" err="1">
                <a:latin typeface="Times New Roman" pitchFamily="18" charset="0"/>
              </a:rPr>
              <a:t>chèn</a:t>
            </a:r>
            <a:r>
              <a:rPr lang="en-US" altLang="en-US" sz="2400" dirty="0">
                <a:latin typeface="Times New Roman" pitchFamily="18" charset="0"/>
              </a:rPr>
              <a:t> </a:t>
            </a:r>
            <a:r>
              <a:rPr lang="en-US" altLang="en-US" sz="2400" dirty="0" err="1">
                <a:latin typeface="Times New Roman" pitchFamily="18" charset="0"/>
              </a:rPr>
              <a:t>ép</a:t>
            </a:r>
            <a:r>
              <a:rPr lang="en-US" altLang="en-US" sz="2400" dirty="0">
                <a:latin typeface="Times New Roman" pitchFamily="18" charset="0"/>
              </a:rPr>
              <a:t> </a:t>
            </a:r>
            <a:r>
              <a:rPr lang="en-US" altLang="en-US" sz="2400" dirty="0" err="1">
                <a:latin typeface="Times New Roman" pitchFamily="18" charset="0"/>
              </a:rPr>
              <a:t>lên</a:t>
            </a:r>
            <a:r>
              <a:rPr lang="en-US" altLang="en-US" sz="2400" dirty="0">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a:latin typeface="Times New Roman" pitchFamily="18" charset="0"/>
              </a:rPr>
              <a:t>phế</a:t>
            </a:r>
            <a:r>
              <a:rPr lang="en-US" altLang="en-US" sz="2400" dirty="0">
                <a:latin typeface="Times New Roman" pitchFamily="18" charset="0"/>
              </a:rPr>
              <a:t> </a:t>
            </a:r>
            <a:r>
              <a:rPr lang="en-US" altLang="en-US" sz="2400" dirty="0" err="1">
                <a:latin typeface="Times New Roman" pitchFamily="18" charset="0"/>
              </a:rPr>
              <a:t>nang</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phổi</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a:t>
            </a:r>
            <a:r>
              <a:rPr lang="en-US" altLang="en-US" sz="2400" dirty="0" err="1">
                <a:latin typeface="Times New Roman" pitchFamily="18" charset="0"/>
              </a:rPr>
              <a:t>màng</a:t>
            </a:r>
            <a:r>
              <a:rPr lang="en-US" altLang="en-US" sz="2400" dirty="0">
                <a:latin typeface="Times New Roman" pitchFamily="18" charset="0"/>
              </a:rPr>
              <a:t> </a:t>
            </a:r>
            <a:r>
              <a:rPr lang="en-US" altLang="en-US" sz="2400" dirty="0" err="1">
                <a:latin typeface="Times New Roman" pitchFamily="18" charset="0"/>
              </a:rPr>
              <a:t>nhĩ</a:t>
            </a:r>
            <a:r>
              <a:rPr lang="en-US" altLang="en-US" sz="2400" dirty="0">
                <a:latin typeface="Times New Roman" pitchFamily="18" charset="0"/>
              </a:rPr>
              <a:t>, </a:t>
            </a:r>
            <a:r>
              <a:rPr lang="en-US" altLang="en-US" sz="2400" dirty="0" err="1">
                <a:latin typeface="Times New Roman" pitchFamily="18" charset="0"/>
              </a:rPr>
              <a:t>ảnh</a:t>
            </a:r>
            <a:r>
              <a:rPr lang="en-US" altLang="en-US" sz="2400" dirty="0">
                <a:latin typeface="Times New Roman" pitchFamily="18" charset="0"/>
              </a:rPr>
              <a:t> </a:t>
            </a:r>
            <a:r>
              <a:rPr lang="en-US" altLang="en-US" sz="2400" dirty="0" err="1">
                <a:latin typeface="Times New Roman" pitchFamily="18" charset="0"/>
              </a:rPr>
              <a:t>hưởng</a:t>
            </a:r>
            <a:r>
              <a:rPr lang="en-US" altLang="en-US" sz="2400" dirty="0">
                <a:latin typeface="Times New Roman" pitchFamily="18" charset="0"/>
              </a:rPr>
              <a:t> </a:t>
            </a:r>
            <a:r>
              <a:rPr lang="en-US" altLang="en-US" sz="2400" dirty="0" err="1">
                <a:latin typeface="Times New Roman" pitchFamily="18" charset="0"/>
              </a:rPr>
              <a:t>đến</a:t>
            </a:r>
            <a:r>
              <a:rPr lang="en-US" altLang="en-US" sz="2400" dirty="0">
                <a:latin typeface="Times New Roman" pitchFamily="18" charset="0"/>
              </a:rPr>
              <a:t> </a:t>
            </a:r>
            <a:r>
              <a:rPr lang="en-US" altLang="en-US" sz="2400" dirty="0" err="1">
                <a:latin typeface="Times New Roman" pitchFamily="18" charset="0"/>
              </a:rPr>
              <a:t>sức</a:t>
            </a:r>
            <a:r>
              <a:rPr lang="en-US" altLang="en-US" sz="2400" dirty="0">
                <a:latin typeface="Times New Roman" pitchFamily="18" charset="0"/>
              </a:rPr>
              <a:t> </a:t>
            </a:r>
            <a:r>
              <a:rPr lang="en-US" altLang="en-US" sz="2400" dirty="0" err="1">
                <a:latin typeface="Times New Roman" pitchFamily="18" charset="0"/>
              </a:rPr>
              <a:t>khoẻ</a:t>
            </a:r>
            <a:r>
              <a:rPr lang="en-US" altLang="en-US" sz="2400" dirty="0">
                <a:latin typeface="Times New Roman" pitchFamily="18" charset="0"/>
              </a:rPr>
              <a:t> con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Cần</a:t>
            </a:r>
            <a:r>
              <a:rPr lang="en-US" altLang="en-US" sz="2400" dirty="0">
                <a:latin typeface="Times New Roman" pitchFamily="18" charset="0"/>
              </a:rPr>
              <a:t> </a:t>
            </a:r>
            <a:r>
              <a:rPr lang="en-US" altLang="en-US" sz="2400" dirty="0" err="1">
                <a:latin typeface="Times New Roman" pitchFamily="18" charset="0"/>
              </a:rPr>
              <a:t>tránh</a:t>
            </a:r>
            <a:r>
              <a:rPr lang="en-US" altLang="en-US" sz="2400" dirty="0">
                <a:latin typeface="Times New Roman" pitchFamily="18" charset="0"/>
              </a:rPr>
              <a:t> </a:t>
            </a:r>
            <a:r>
              <a:rPr lang="en-US" altLang="en-US" sz="2400" dirty="0" err="1">
                <a:latin typeface="Times New Roman" pitchFamily="18" charset="0"/>
              </a:rPr>
              <a:t>việc</a:t>
            </a:r>
            <a:r>
              <a:rPr lang="en-US" altLang="en-US" sz="2400" dirty="0">
                <a:latin typeface="Times New Roman" pitchFamily="18" charset="0"/>
              </a:rPr>
              <a:t> </a:t>
            </a:r>
            <a:r>
              <a:rPr lang="en-US" altLang="en-US" sz="2400" dirty="0" err="1">
                <a:latin typeface="Times New Roman" pitchFamily="18" charset="0"/>
              </a:rPr>
              <a:t>thay</a:t>
            </a:r>
            <a:r>
              <a:rPr lang="en-US" altLang="en-US" sz="2400" dirty="0">
                <a:latin typeface="Times New Roman" pitchFamily="18" charset="0"/>
              </a:rPr>
              <a:t> </a:t>
            </a:r>
            <a:r>
              <a:rPr lang="en-US" altLang="en-US" sz="2400" dirty="0" err="1">
                <a:latin typeface="Times New Roman" pitchFamily="18" charset="0"/>
              </a:rPr>
              <a:t>đổi</a:t>
            </a:r>
            <a:r>
              <a:rPr lang="en-US" altLang="en-US" sz="2400" dirty="0">
                <a:latin typeface="Times New Roman" pitchFamily="18" charset="0"/>
              </a:rPr>
              <a:t>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suất</a:t>
            </a:r>
            <a:r>
              <a:rPr lang="en-US" altLang="en-US" sz="2400" dirty="0">
                <a:latin typeface="Times New Roman" pitchFamily="18" charset="0"/>
              </a:rPr>
              <a:t> </a:t>
            </a:r>
            <a:r>
              <a:rPr lang="en-US" altLang="en-US" sz="2400" dirty="0" err="1">
                <a:latin typeface="Times New Roman" pitchFamily="18" charset="0"/>
              </a:rPr>
              <a:t>đột</a:t>
            </a:r>
            <a:r>
              <a:rPr lang="en-US" altLang="en-US" sz="2400" dirty="0">
                <a:latin typeface="Times New Roman" pitchFamily="18" charset="0"/>
              </a:rPr>
              <a:t> </a:t>
            </a:r>
            <a:r>
              <a:rPr lang="en-US" altLang="en-US" sz="2400" dirty="0" err="1">
                <a:latin typeface="Times New Roman" pitchFamily="18" charset="0"/>
              </a:rPr>
              <a:t>ngột</a:t>
            </a:r>
            <a:r>
              <a:rPr lang="en-US" altLang="en-US" sz="2400" dirty="0">
                <a:latin typeface="Times New Roman" pitchFamily="18" charset="0"/>
              </a:rPr>
              <a:t>, </a:t>
            </a:r>
            <a:r>
              <a:rPr lang="en-US" altLang="en-US" sz="2400" dirty="0" err="1">
                <a:latin typeface="Times New Roman" pitchFamily="18" charset="0"/>
              </a:rPr>
              <a:t>tại</a:t>
            </a:r>
            <a:r>
              <a:rPr lang="en-US" altLang="en-US" sz="2400" dirty="0">
                <a:latin typeface="Times New Roman" pitchFamily="18" charset="0"/>
              </a:rPr>
              <a:t> </a:t>
            </a:r>
            <a:r>
              <a:rPr lang="en-US" altLang="en-US" sz="2400" dirty="0" err="1">
                <a:latin typeface="Times New Roman" pitchFamily="18" charset="0"/>
              </a:rPr>
              <a:t>những</a:t>
            </a:r>
            <a:r>
              <a:rPr lang="en-US" altLang="en-US" sz="2400" dirty="0">
                <a:latin typeface="Times New Roman" pitchFamily="18" charset="0"/>
              </a:rPr>
              <a:t> </a:t>
            </a:r>
            <a:r>
              <a:rPr lang="en-US" altLang="en-US" sz="2400" dirty="0" err="1">
                <a:latin typeface="Times New Roman" pitchFamily="18" charset="0"/>
              </a:rPr>
              <a:t>nơi</a:t>
            </a:r>
            <a:r>
              <a:rPr lang="en-US" altLang="en-US" sz="2400" dirty="0">
                <a:latin typeface="Times New Roman" pitchFamily="18" charset="0"/>
              </a:rPr>
              <a:t>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suất</a:t>
            </a:r>
            <a:r>
              <a:rPr lang="en-US" altLang="en-US" sz="2400" dirty="0">
                <a:latin typeface="Times New Roman" pitchFamily="18" charset="0"/>
              </a:rPr>
              <a:t> </a:t>
            </a:r>
            <a:r>
              <a:rPr lang="en-US" altLang="en-US" sz="2400" dirty="0" err="1">
                <a:latin typeface="Times New Roman" pitchFamily="18" charset="0"/>
              </a:rPr>
              <a:t>quá</a:t>
            </a:r>
            <a:r>
              <a:rPr lang="en-US" altLang="en-US" sz="2400" dirty="0">
                <a:latin typeface="Times New Roman" pitchFamily="18" charset="0"/>
              </a:rPr>
              <a:t> </a:t>
            </a:r>
            <a:r>
              <a:rPr lang="en-US" altLang="en-US" sz="2400" dirty="0" err="1">
                <a:latin typeface="Times New Roman" pitchFamily="18" charset="0"/>
              </a:rPr>
              <a:t>cao</a:t>
            </a:r>
            <a:r>
              <a:rPr lang="en-US" altLang="en-US" sz="2400" dirty="0">
                <a:latin typeface="Times New Roman" pitchFamily="18" charset="0"/>
              </a:rPr>
              <a:t> </a:t>
            </a:r>
            <a:r>
              <a:rPr lang="en-US" altLang="en-US" sz="2400" dirty="0" err="1">
                <a:latin typeface="Times New Roman" pitchFamily="18" charset="0"/>
              </a:rPr>
              <a:t>hoặc</a:t>
            </a:r>
            <a:r>
              <a:rPr lang="en-US" altLang="en-US" sz="2400" dirty="0">
                <a:latin typeface="Times New Roman" pitchFamily="18" charset="0"/>
              </a:rPr>
              <a:t> </a:t>
            </a:r>
            <a:r>
              <a:rPr lang="en-US" altLang="en-US" sz="2400" dirty="0" err="1">
                <a:latin typeface="Times New Roman" pitchFamily="18" charset="0"/>
              </a:rPr>
              <a:t>quá</a:t>
            </a:r>
            <a:r>
              <a:rPr lang="en-US" altLang="en-US" sz="2400" dirty="0">
                <a:latin typeface="Times New Roman" pitchFamily="18" charset="0"/>
              </a:rPr>
              <a:t> </a:t>
            </a:r>
            <a:r>
              <a:rPr lang="en-US" altLang="en-US" sz="2400" dirty="0" err="1">
                <a:latin typeface="Times New Roman" pitchFamily="18" charset="0"/>
              </a:rPr>
              <a:t>thấp</a:t>
            </a:r>
            <a:r>
              <a:rPr lang="en-US" altLang="en-US" sz="2400" dirty="0">
                <a:latin typeface="Times New Roman" pitchFamily="18" charset="0"/>
              </a:rPr>
              <a:t> </a:t>
            </a:r>
            <a:r>
              <a:rPr lang="en-US" altLang="en-US" sz="2400" dirty="0" err="1">
                <a:latin typeface="Times New Roman" pitchFamily="18" charset="0"/>
              </a:rPr>
              <a:t>cần</a:t>
            </a:r>
            <a:r>
              <a:rPr lang="en-US" altLang="en-US" sz="2400" dirty="0">
                <a:latin typeface="Times New Roman" pitchFamily="18" charset="0"/>
              </a:rPr>
              <a:t> </a:t>
            </a:r>
            <a:r>
              <a:rPr lang="en-US" altLang="en-US" sz="2400" dirty="0" err="1">
                <a:latin typeface="Times New Roman" pitchFamily="18" charset="0"/>
              </a:rPr>
              <a:t>mang</a:t>
            </a:r>
            <a:r>
              <a:rPr lang="en-US" altLang="en-US" sz="2400" dirty="0">
                <a:latin typeface="Times New Roman" pitchFamily="18" charset="0"/>
              </a:rPr>
              <a:t> </a:t>
            </a:r>
            <a:r>
              <a:rPr lang="en-US" altLang="en-US" sz="2400" dirty="0" err="1">
                <a:latin typeface="Times New Roman" pitchFamily="18" charset="0"/>
              </a:rPr>
              <a:t>theo</a:t>
            </a:r>
            <a:r>
              <a:rPr lang="en-US" altLang="en-US" sz="2400" dirty="0">
                <a:latin typeface="Times New Roman" pitchFamily="18" charset="0"/>
              </a:rPr>
              <a:t> </a:t>
            </a:r>
            <a:r>
              <a:rPr lang="en-US" altLang="en-US" sz="2400" dirty="0" err="1">
                <a:latin typeface="Times New Roman" pitchFamily="18" charset="0"/>
              </a:rPr>
              <a:t>bình</a:t>
            </a:r>
            <a:r>
              <a:rPr lang="en-US" altLang="en-US" sz="2400" dirty="0">
                <a:latin typeface="Times New Roman" pitchFamily="18" charset="0"/>
              </a:rPr>
              <a:t> </a:t>
            </a:r>
            <a:r>
              <a:rPr lang="en-US" altLang="en-US" sz="2400" dirty="0" err="1">
                <a:latin typeface="Times New Roman" pitchFamily="18" charset="0"/>
              </a:rPr>
              <a:t>ôxi</a:t>
            </a:r>
            <a:r>
              <a:rPr lang="en-US" altLang="en-US" sz="2400" dirty="0">
                <a:latin typeface="Times New Roman" pitchFamily="18" charset="0"/>
              </a:rPr>
              <a:t>. </a:t>
            </a:r>
            <a:endParaRPr lang="en-US" altLang="en-US" dirty="0"/>
          </a:p>
        </p:txBody>
      </p:sp>
    </p:spTree>
    <p:extLst>
      <p:ext uri="{BB962C8B-B14F-4D97-AF65-F5344CB8AC3E}">
        <p14:creationId xmlns:p14="http://schemas.microsoft.com/office/powerpoint/2010/main" val="331012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35172"/>
                                        </p:tgtEl>
                                        <p:attrNameLst>
                                          <p:attrName>style.visibility</p:attrName>
                                        </p:attrNameLst>
                                      </p:cBhvr>
                                      <p:to>
                                        <p:strVal val="visible"/>
                                      </p:to>
                                    </p:set>
                                    <p:anim calcmode="lin" valueType="num">
                                      <p:cBhvr>
                                        <p:cTn id="7" dur="500" fill="hold"/>
                                        <p:tgtEl>
                                          <p:spTgt spid="135172"/>
                                        </p:tgtEl>
                                        <p:attrNameLst>
                                          <p:attrName>ppt_w</p:attrName>
                                        </p:attrNameLst>
                                      </p:cBhvr>
                                      <p:tavLst>
                                        <p:tav tm="0">
                                          <p:val>
                                            <p:fltVal val="0"/>
                                          </p:val>
                                        </p:tav>
                                        <p:tav tm="100000">
                                          <p:val>
                                            <p:strVal val="#ppt_w"/>
                                          </p:val>
                                        </p:tav>
                                      </p:tavLst>
                                    </p:anim>
                                    <p:anim calcmode="lin" valueType="num">
                                      <p:cBhvr>
                                        <p:cTn id="8" dur="500" fill="hold"/>
                                        <p:tgtEl>
                                          <p:spTgt spid="13517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5174"/>
                                        </p:tgtEl>
                                        <p:attrNameLst>
                                          <p:attrName>style.visibility</p:attrName>
                                        </p:attrNameLst>
                                      </p:cBhvr>
                                      <p:to>
                                        <p:strVal val="visible"/>
                                      </p:to>
                                    </p:set>
                                    <p:anim calcmode="lin" valueType="num">
                                      <p:cBhvr>
                                        <p:cTn id="11" dur="500" fill="hold"/>
                                        <p:tgtEl>
                                          <p:spTgt spid="135174"/>
                                        </p:tgtEl>
                                        <p:attrNameLst>
                                          <p:attrName>ppt_w</p:attrName>
                                        </p:attrNameLst>
                                      </p:cBhvr>
                                      <p:tavLst>
                                        <p:tav tm="0">
                                          <p:val>
                                            <p:fltVal val="0"/>
                                          </p:val>
                                        </p:tav>
                                        <p:tav tm="100000">
                                          <p:val>
                                            <p:strVal val="#ppt_w"/>
                                          </p:val>
                                        </p:tav>
                                      </p:tavLst>
                                    </p:anim>
                                    <p:anim calcmode="lin" valueType="num">
                                      <p:cBhvr>
                                        <p:cTn id="12" dur="500" fill="hold"/>
                                        <p:tgtEl>
                                          <p:spTgt spid="13517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5175"/>
                                        </p:tgtEl>
                                        <p:attrNameLst>
                                          <p:attrName>style.visibility</p:attrName>
                                        </p:attrNameLst>
                                      </p:cBhvr>
                                      <p:to>
                                        <p:strVal val="visible"/>
                                      </p:to>
                                    </p:set>
                                    <p:anim calcmode="lin" valueType="num">
                                      <p:cBhvr>
                                        <p:cTn id="15" dur="500" fill="hold"/>
                                        <p:tgtEl>
                                          <p:spTgt spid="135175"/>
                                        </p:tgtEl>
                                        <p:attrNameLst>
                                          <p:attrName>ppt_w</p:attrName>
                                        </p:attrNameLst>
                                      </p:cBhvr>
                                      <p:tavLst>
                                        <p:tav tm="0">
                                          <p:val>
                                            <p:fltVal val="0"/>
                                          </p:val>
                                        </p:tav>
                                        <p:tav tm="100000">
                                          <p:val>
                                            <p:strVal val="#ppt_w"/>
                                          </p:val>
                                        </p:tav>
                                      </p:tavLst>
                                    </p:anim>
                                    <p:anim calcmode="lin" valueType="num">
                                      <p:cBhvr>
                                        <p:cTn id="16" dur="500" fill="hold"/>
                                        <p:tgtEl>
                                          <p:spTgt spid="13517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5176"/>
                                        </p:tgtEl>
                                        <p:attrNameLst>
                                          <p:attrName>style.visibility</p:attrName>
                                        </p:attrNameLst>
                                      </p:cBhvr>
                                      <p:to>
                                        <p:strVal val="visible"/>
                                      </p:to>
                                    </p:set>
                                    <p:anim calcmode="lin" valueType="num">
                                      <p:cBhvr>
                                        <p:cTn id="19" dur="500" fill="hold"/>
                                        <p:tgtEl>
                                          <p:spTgt spid="135176"/>
                                        </p:tgtEl>
                                        <p:attrNameLst>
                                          <p:attrName>ppt_w</p:attrName>
                                        </p:attrNameLst>
                                      </p:cBhvr>
                                      <p:tavLst>
                                        <p:tav tm="0">
                                          <p:val>
                                            <p:fltVal val="0"/>
                                          </p:val>
                                        </p:tav>
                                        <p:tav tm="100000">
                                          <p:val>
                                            <p:strVal val="#ppt_w"/>
                                          </p:val>
                                        </p:tav>
                                      </p:tavLst>
                                    </p:anim>
                                    <p:anim calcmode="lin" valueType="num">
                                      <p:cBhvr>
                                        <p:cTn id="20" dur="500" fill="hold"/>
                                        <p:tgtEl>
                                          <p:spTgt spid="13517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35177"/>
                                        </p:tgtEl>
                                        <p:attrNameLst>
                                          <p:attrName>style.visibility</p:attrName>
                                        </p:attrNameLst>
                                      </p:cBhvr>
                                      <p:to>
                                        <p:strVal val="visible"/>
                                      </p:to>
                                    </p:set>
                                    <p:anim calcmode="lin" valueType="num">
                                      <p:cBhvr>
                                        <p:cTn id="23" dur="500" fill="hold"/>
                                        <p:tgtEl>
                                          <p:spTgt spid="135177"/>
                                        </p:tgtEl>
                                        <p:attrNameLst>
                                          <p:attrName>ppt_w</p:attrName>
                                        </p:attrNameLst>
                                      </p:cBhvr>
                                      <p:tavLst>
                                        <p:tav tm="0">
                                          <p:val>
                                            <p:fltVal val="0"/>
                                          </p:val>
                                        </p:tav>
                                        <p:tav tm="100000">
                                          <p:val>
                                            <p:strVal val="#ppt_w"/>
                                          </p:val>
                                        </p:tav>
                                      </p:tavLst>
                                    </p:anim>
                                    <p:anim calcmode="lin" valueType="num">
                                      <p:cBhvr>
                                        <p:cTn id="24" dur="500" fill="hold"/>
                                        <p:tgtEl>
                                          <p:spTgt spid="135177"/>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35179"/>
                                        </p:tgtEl>
                                        <p:attrNameLst>
                                          <p:attrName>style.visibility</p:attrName>
                                        </p:attrNameLst>
                                      </p:cBhvr>
                                      <p:to>
                                        <p:strVal val="visible"/>
                                      </p:to>
                                    </p:set>
                                    <p:anim calcmode="lin" valueType="num">
                                      <p:cBhvr additive="base">
                                        <p:cTn id="29" dur="500" fill="hold"/>
                                        <p:tgtEl>
                                          <p:spTgt spid="135179"/>
                                        </p:tgtEl>
                                        <p:attrNameLst>
                                          <p:attrName>ppt_x</p:attrName>
                                        </p:attrNameLst>
                                      </p:cBhvr>
                                      <p:tavLst>
                                        <p:tav tm="0">
                                          <p:val>
                                            <p:strVal val="#ppt_x"/>
                                          </p:val>
                                        </p:tav>
                                        <p:tav tm="100000">
                                          <p:val>
                                            <p:strVal val="#ppt_x"/>
                                          </p:val>
                                        </p:tav>
                                      </p:tavLst>
                                    </p:anim>
                                    <p:anim calcmode="lin" valueType="num">
                                      <p:cBhvr additive="base">
                                        <p:cTn id="30" dur="500" fill="hold"/>
                                        <p:tgtEl>
                                          <p:spTgt spid="135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 y="2057400"/>
            <a:ext cx="487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Font typeface="Arial" pitchFamily="34" charset="0"/>
              <a:buNone/>
            </a:pPr>
            <a:r>
              <a:rPr lang="en-US" sz="3200" dirty="0">
                <a:solidFill>
                  <a:srgbClr val="0000FF"/>
                </a:solidFill>
                <a:latin typeface="Calibri" pitchFamily="34" charset="0"/>
              </a:rPr>
              <a:t>- </a:t>
            </a:r>
            <a:r>
              <a:rPr lang="en-US" sz="3200" dirty="0" err="1">
                <a:solidFill>
                  <a:srgbClr val="0000FF"/>
                </a:solidFill>
                <a:latin typeface="Calibri" pitchFamily="34" charset="0"/>
              </a:rPr>
              <a:t>Khả</a:t>
            </a:r>
            <a:r>
              <a:rPr lang="en-US" sz="3200" dirty="0">
                <a:solidFill>
                  <a:srgbClr val="0000FF"/>
                </a:solidFill>
                <a:latin typeface="Calibri" pitchFamily="34" charset="0"/>
              </a:rPr>
              <a:t> </a:t>
            </a:r>
            <a:r>
              <a:rPr lang="en-US" sz="3200" dirty="0" err="1">
                <a:solidFill>
                  <a:srgbClr val="0000FF"/>
                </a:solidFill>
                <a:latin typeface="Calibri" pitchFamily="34" charset="0"/>
              </a:rPr>
              <a:t>năng</a:t>
            </a:r>
            <a:r>
              <a:rPr lang="en-US" sz="3200" dirty="0">
                <a:solidFill>
                  <a:srgbClr val="0000FF"/>
                </a:solidFill>
                <a:latin typeface="Calibri" pitchFamily="34" charset="0"/>
              </a:rPr>
              <a:t> </a:t>
            </a:r>
            <a:r>
              <a:rPr lang="en-US" sz="3200" dirty="0" err="1">
                <a:solidFill>
                  <a:srgbClr val="0000FF"/>
                </a:solidFill>
                <a:latin typeface="Calibri" pitchFamily="34" charset="0"/>
              </a:rPr>
              <a:t>chú</a:t>
            </a:r>
            <a:r>
              <a:rPr lang="en-US" sz="3200" dirty="0">
                <a:solidFill>
                  <a:srgbClr val="0000FF"/>
                </a:solidFill>
                <a:latin typeface="Calibri" pitchFamily="34" charset="0"/>
              </a:rPr>
              <a:t> ý </a:t>
            </a:r>
            <a:r>
              <a:rPr lang="en-US" sz="3200" dirty="0" err="1">
                <a:solidFill>
                  <a:srgbClr val="0000FF"/>
                </a:solidFill>
                <a:latin typeface="Calibri" pitchFamily="34" charset="0"/>
              </a:rPr>
              <a:t>của</a:t>
            </a:r>
            <a:r>
              <a:rPr lang="en-US" sz="3200" dirty="0">
                <a:solidFill>
                  <a:srgbClr val="0000FF"/>
                </a:solidFill>
                <a:latin typeface="Calibri" pitchFamily="34" charset="0"/>
              </a:rPr>
              <a:t> con </a:t>
            </a:r>
            <a:r>
              <a:rPr lang="en-US" sz="3200" dirty="0" err="1">
                <a:solidFill>
                  <a:srgbClr val="0000FF"/>
                </a:solidFill>
                <a:latin typeface="Calibri" pitchFamily="34" charset="0"/>
              </a:rPr>
              <a:t>người</a:t>
            </a:r>
            <a:r>
              <a:rPr lang="en-US" sz="3200" dirty="0">
                <a:solidFill>
                  <a:srgbClr val="0000FF"/>
                </a:solidFill>
                <a:latin typeface="Calibri" pitchFamily="34" charset="0"/>
              </a:rPr>
              <a:t> </a:t>
            </a:r>
            <a:r>
              <a:rPr lang="en-US" sz="3200" dirty="0" err="1">
                <a:solidFill>
                  <a:srgbClr val="0000FF"/>
                </a:solidFill>
                <a:latin typeface="Calibri" pitchFamily="34" charset="0"/>
              </a:rPr>
              <a:t>bị</a:t>
            </a:r>
            <a:r>
              <a:rPr lang="en-US" sz="3200" dirty="0">
                <a:solidFill>
                  <a:srgbClr val="0000FF"/>
                </a:solidFill>
                <a:latin typeface="Calibri" pitchFamily="34" charset="0"/>
              </a:rPr>
              <a:t> </a:t>
            </a:r>
            <a:r>
              <a:rPr lang="en-US" sz="3200" dirty="0" err="1">
                <a:solidFill>
                  <a:srgbClr val="0000FF"/>
                </a:solidFill>
                <a:latin typeface="Calibri" pitchFamily="34" charset="0"/>
              </a:rPr>
              <a:t>phân</a:t>
            </a:r>
            <a:r>
              <a:rPr lang="en-US" sz="3200" dirty="0">
                <a:solidFill>
                  <a:srgbClr val="0000FF"/>
                </a:solidFill>
                <a:latin typeface="Calibri" pitchFamily="34" charset="0"/>
              </a:rPr>
              <a:t> </a:t>
            </a:r>
            <a:r>
              <a:rPr lang="en-US" sz="3200" dirty="0" err="1">
                <a:solidFill>
                  <a:srgbClr val="0000FF"/>
                </a:solidFill>
                <a:latin typeface="Calibri" pitchFamily="34" charset="0"/>
              </a:rPr>
              <a:t>tán</a:t>
            </a:r>
            <a:r>
              <a:rPr lang="en-US" sz="3200" dirty="0">
                <a:solidFill>
                  <a:srgbClr val="0000FF"/>
                </a:solidFill>
                <a:latin typeface="Calibri" pitchFamily="34" charset="0"/>
              </a:rPr>
              <a:t>.</a:t>
            </a:r>
            <a:endParaRPr lang="en-US" sz="2800" dirty="0">
              <a:solidFill>
                <a:srgbClr val="0000FF"/>
              </a:solidFill>
              <a:latin typeface="Times New Roman" pitchFamily="18" charset="0"/>
            </a:endParaRPr>
          </a:p>
        </p:txBody>
      </p:sp>
      <p:sp>
        <p:nvSpPr>
          <p:cNvPr id="5" name="Rectangle 3"/>
          <p:cNvSpPr txBox="1">
            <a:spLocks noChangeArrowheads="1"/>
          </p:cNvSpPr>
          <p:nvPr/>
        </p:nvSpPr>
        <p:spPr bwMode="auto">
          <a:xfrm>
            <a:off x="152400" y="3848100"/>
            <a:ext cx="487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Font typeface="Arial" pitchFamily="34" charset="0"/>
              <a:buNone/>
            </a:pPr>
            <a:r>
              <a:rPr lang="en-US" sz="3200" dirty="0">
                <a:solidFill>
                  <a:srgbClr val="0000FF"/>
                </a:solidFill>
                <a:latin typeface="Calibri" pitchFamily="34" charset="0"/>
              </a:rPr>
              <a:t>- </a:t>
            </a:r>
            <a:r>
              <a:rPr lang="en-US" sz="3200" dirty="0" err="1">
                <a:solidFill>
                  <a:srgbClr val="0000FF"/>
                </a:solidFill>
                <a:latin typeface="Calibri" pitchFamily="34" charset="0"/>
              </a:rPr>
              <a:t>Tâm</a:t>
            </a:r>
            <a:r>
              <a:rPr lang="en-US" sz="3200" dirty="0">
                <a:solidFill>
                  <a:srgbClr val="0000FF"/>
                </a:solidFill>
                <a:latin typeface="Calibri" pitchFamily="34" charset="0"/>
              </a:rPr>
              <a:t> </a:t>
            </a:r>
            <a:r>
              <a:rPr lang="en-US" sz="3200" dirty="0" err="1">
                <a:solidFill>
                  <a:srgbClr val="0000FF"/>
                </a:solidFill>
                <a:latin typeface="Calibri" pitchFamily="34" charset="0"/>
              </a:rPr>
              <a:t>lý</a:t>
            </a:r>
            <a:r>
              <a:rPr lang="en-US" sz="3200" dirty="0">
                <a:solidFill>
                  <a:srgbClr val="0000FF"/>
                </a:solidFill>
                <a:latin typeface="Calibri" pitchFamily="34" charset="0"/>
              </a:rPr>
              <a:t> </a:t>
            </a:r>
            <a:r>
              <a:rPr lang="en-US" sz="3200" dirty="0" err="1">
                <a:solidFill>
                  <a:srgbClr val="0000FF"/>
                </a:solidFill>
                <a:latin typeface="Calibri" pitchFamily="34" charset="0"/>
              </a:rPr>
              <a:t>biến</a:t>
            </a:r>
            <a:r>
              <a:rPr lang="en-US" sz="3200" dirty="0">
                <a:solidFill>
                  <a:srgbClr val="0000FF"/>
                </a:solidFill>
                <a:latin typeface="Calibri" pitchFamily="34" charset="0"/>
              </a:rPr>
              <a:t> </a:t>
            </a:r>
            <a:r>
              <a:rPr lang="en-US" sz="3200" dirty="0" err="1">
                <a:solidFill>
                  <a:srgbClr val="0000FF"/>
                </a:solidFill>
                <a:latin typeface="Calibri" pitchFamily="34" charset="0"/>
              </a:rPr>
              <a:t>đổi</a:t>
            </a:r>
            <a:r>
              <a:rPr lang="en-US" sz="3200" dirty="0">
                <a:solidFill>
                  <a:srgbClr val="0000FF"/>
                </a:solidFill>
                <a:latin typeface="Calibri" pitchFamily="34" charset="0"/>
              </a:rPr>
              <a:t> </a:t>
            </a:r>
            <a:r>
              <a:rPr lang="en-US" sz="3200" dirty="0" err="1">
                <a:solidFill>
                  <a:srgbClr val="0000FF"/>
                </a:solidFill>
                <a:latin typeface="Calibri" pitchFamily="34" charset="0"/>
              </a:rPr>
              <a:t>xấu</a:t>
            </a:r>
            <a:r>
              <a:rPr lang="en-US" sz="3200" dirty="0">
                <a:solidFill>
                  <a:srgbClr val="0000FF"/>
                </a:solidFill>
                <a:latin typeface="Calibri" pitchFamily="34" charset="0"/>
              </a:rPr>
              <a:t>, </a:t>
            </a:r>
            <a:r>
              <a:rPr lang="en-US" sz="3200" dirty="0" err="1">
                <a:solidFill>
                  <a:srgbClr val="0000FF"/>
                </a:solidFill>
                <a:latin typeface="Calibri" pitchFamily="34" charset="0"/>
              </a:rPr>
              <a:t>cảm</a:t>
            </a:r>
            <a:r>
              <a:rPr lang="en-US" sz="3200" dirty="0">
                <a:solidFill>
                  <a:srgbClr val="0000FF"/>
                </a:solidFill>
                <a:latin typeface="Calibri" pitchFamily="34" charset="0"/>
              </a:rPr>
              <a:t> </a:t>
            </a:r>
            <a:r>
              <a:rPr lang="en-US" sz="3200" dirty="0" err="1">
                <a:solidFill>
                  <a:srgbClr val="0000FF"/>
                </a:solidFill>
                <a:latin typeface="Calibri" pitchFamily="34" charset="0"/>
              </a:rPr>
              <a:t>thấy</a:t>
            </a:r>
            <a:r>
              <a:rPr lang="en-US" sz="3200" dirty="0">
                <a:solidFill>
                  <a:srgbClr val="0000FF"/>
                </a:solidFill>
                <a:latin typeface="Calibri" pitchFamily="34" charset="0"/>
              </a:rPr>
              <a:t> </a:t>
            </a:r>
            <a:r>
              <a:rPr lang="en-US" sz="3200" dirty="0" err="1">
                <a:solidFill>
                  <a:srgbClr val="0000FF"/>
                </a:solidFill>
                <a:latin typeface="Calibri" pitchFamily="34" charset="0"/>
              </a:rPr>
              <a:t>buồn</a:t>
            </a:r>
            <a:r>
              <a:rPr lang="en-US" sz="3200" dirty="0">
                <a:solidFill>
                  <a:srgbClr val="0000FF"/>
                </a:solidFill>
                <a:latin typeface="Calibri" pitchFamily="34" charset="0"/>
              </a:rPr>
              <a:t> </a:t>
            </a:r>
            <a:r>
              <a:rPr lang="en-US" sz="3200" dirty="0" err="1">
                <a:solidFill>
                  <a:srgbClr val="0000FF"/>
                </a:solidFill>
                <a:latin typeface="Calibri" pitchFamily="34" charset="0"/>
              </a:rPr>
              <a:t>phiền</a:t>
            </a:r>
            <a:r>
              <a:rPr lang="en-US" sz="3200" dirty="0">
                <a:solidFill>
                  <a:srgbClr val="0000FF"/>
                </a:solidFill>
                <a:latin typeface="Calibri" pitchFamily="34" charset="0"/>
              </a:rPr>
              <a:t> </a:t>
            </a:r>
            <a:r>
              <a:rPr lang="en-US" sz="3200" dirty="0" err="1">
                <a:solidFill>
                  <a:srgbClr val="0000FF"/>
                </a:solidFill>
                <a:latin typeface="Calibri" pitchFamily="34" charset="0"/>
              </a:rPr>
              <a:t>bất</a:t>
            </a:r>
            <a:r>
              <a:rPr lang="en-US" sz="3200" dirty="0">
                <a:solidFill>
                  <a:srgbClr val="0000FF"/>
                </a:solidFill>
                <a:latin typeface="Calibri" pitchFamily="34" charset="0"/>
              </a:rPr>
              <a:t> an.</a:t>
            </a:r>
            <a:endParaRPr lang="en-US" sz="2800" dirty="0">
              <a:solidFill>
                <a:srgbClr val="0000FF"/>
              </a:solidFill>
              <a:latin typeface="Times New Roman" pitchFamily="18" charset="0"/>
            </a:endParaRPr>
          </a:p>
        </p:txBody>
      </p:sp>
      <p:sp>
        <p:nvSpPr>
          <p:cNvPr id="6" name="Rectangle 3"/>
          <p:cNvSpPr txBox="1">
            <a:spLocks noChangeArrowheads="1"/>
          </p:cNvSpPr>
          <p:nvPr/>
        </p:nvSpPr>
        <p:spPr bwMode="auto">
          <a:xfrm>
            <a:off x="152400" y="5257800"/>
            <a:ext cx="487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Font typeface="Arial" pitchFamily="34" charset="0"/>
              <a:buNone/>
            </a:pPr>
            <a:r>
              <a:rPr lang="en-US" sz="3200" dirty="0">
                <a:solidFill>
                  <a:srgbClr val="0000FF"/>
                </a:solidFill>
                <a:latin typeface="Calibri" pitchFamily="34" charset="0"/>
              </a:rPr>
              <a:t>- </a:t>
            </a:r>
            <a:r>
              <a:rPr lang="en-US" sz="3200" dirty="0" err="1">
                <a:solidFill>
                  <a:srgbClr val="0000FF"/>
                </a:solidFill>
                <a:latin typeface="Calibri" pitchFamily="34" charset="0"/>
              </a:rPr>
              <a:t>Bệnh</a:t>
            </a:r>
            <a:r>
              <a:rPr lang="en-US" sz="3200" dirty="0">
                <a:solidFill>
                  <a:srgbClr val="0000FF"/>
                </a:solidFill>
                <a:latin typeface="Calibri" pitchFamily="34" charset="0"/>
              </a:rPr>
              <a:t> </a:t>
            </a:r>
            <a:r>
              <a:rPr lang="en-US" sz="3200" dirty="0" err="1">
                <a:solidFill>
                  <a:srgbClr val="0000FF"/>
                </a:solidFill>
                <a:latin typeface="Calibri" pitchFamily="34" charset="0"/>
              </a:rPr>
              <a:t>tâm</a:t>
            </a:r>
            <a:r>
              <a:rPr lang="en-US" sz="3200" dirty="0">
                <a:solidFill>
                  <a:srgbClr val="0000FF"/>
                </a:solidFill>
                <a:latin typeface="Calibri" pitchFamily="34" charset="0"/>
              </a:rPr>
              <a:t> </a:t>
            </a:r>
            <a:r>
              <a:rPr lang="en-US" sz="3200" dirty="0" err="1">
                <a:solidFill>
                  <a:srgbClr val="0000FF"/>
                </a:solidFill>
                <a:latin typeface="Calibri" pitchFamily="34" charset="0"/>
              </a:rPr>
              <a:t>thần</a:t>
            </a:r>
            <a:r>
              <a:rPr lang="en-US" sz="3200" dirty="0">
                <a:solidFill>
                  <a:srgbClr val="0000FF"/>
                </a:solidFill>
                <a:latin typeface="Calibri" pitchFamily="34" charset="0"/>
              </a:rPr>
              <a:t> </a:t>
            </a:r>
            <a:r>
              <a:rPr lang="en-US" sz="3200" dirty="0" err="1">
                <a:solidFill>
                  <a:srgbClr val="0000FF"/>
                </a:solidFill>
                <a:latin typeface="Calibri" pitchFamily="34" charset="0"/>
              </a:rPr>
              <a:t>và</a:t>
            </a:r>
            <a:r>
              <a:rPr lang="en-US" sz="3200" dirty="0">
                <a:solidFill>
                  <a:srgbClr val="0000FF"/>
                </a:solidFill>
                <a:latin typeface="Calibri" pitchFamily="34" charset="0"/>
              </a:rPr>
              <a:t> </a:t>
            </a:r>
            <a:r>
              <a:rPr lang="en-US" sz="3200" dirty="0" err="1">
                <a:solidFill>
                  <a:srgbClr val="0000FF"/>
                </a:solidFill>
                <a:latin typeface="Calibri" pitchFamily="34" charset="0"/>
              </a:rPr>
              <a:t>các</a:t>
            </a:r>
            <a:r>
              <a:rPr lang="en-US" sz="3200" dirty="0">
                <a:solidFill>
                  <a:srgbClr val="0000FF"/>
                </a:solidFill>
                <a:latin typeface="Calibri" pitchFamily="34" charset="0"/>
              </a:rPr>
              <a:t> </a:t>
            </a:r>
            <a:r>
              <a:rPr lang="en-US" sz="3200" dirty="0" err="1">
                <a:solidFill>
                  <a:srgbClr val="0000FF"/>
                </a:solidFill>
                <a:latin typeface="Calibri" pitchFamily="34" charset="0"/>
              </a:rPr>
              <a:t>bệnh</a:t>
            </a:r>
            <a:r>
              <a:rPr lang="en-US" sz="3200" dirty="0">
                <a:solidFill>
                  <a:srgbClr val="0000FF"/>
                </a:solidFill>
                <a:latin typeface="Calibri" pitchFamily="34" charset="0"/>
              </a:rPr>
              <a:t> </a:t>
            </a:r>
            <a:r>
              <a:rPr lang="en-US" sz="3200" dirty="0" err="1">
                <a:solidFill>
                  <a:srgbClr val="0000FF"/>
                </a:solidFill>
                <a:latin typeface="Calibri" pitchFamily="34" charset="0"/>
              </a:rPr>
              <a:t>mãn</a:t>
            </a:r>
            <a:r>
              <a:rPr lang="en-US" sz="3200" dirty="0">
                <a:solidFill>
                  <a:srgbClr val="0000FF"/>
                </a:solidFill>
                <a:latin typeface="Calibri" pitchFamily="34" charset="0"/>
              </a:rPr>
              <a:t> </a:t>
            </a:r>
            <a:r>
              <a:rPr lang="en-US" sz="3200" dirty="0" err="1">
                <a:solidFill>
                  <a:srgbClr val="0000FF"/>
                </a:solidFill>
                <a:latin typeface="Calibri" pitchFamily="34" charset="0"/>
              </a:rPr>
              <a:t>tính</a:t>
            </a:r>
            <a:r>
              <a:rPr lang="en-US" sz="3200" dirty="0">
                <a:solidFill>
                  <a:srgbClr val="0000FF"/>
                </a:solidFill>
                <a:latin typeface="Calibri" pitchFamily="34" charset="0"/>
              </a:rPr>
              <a:t> </a:t>
            </a:r>
            <a:r>
              <a:rPr lang="en-US" sz="3200" dirty="0" err="1">
                <a:solidFill>
                  <a:srgbClr val="0000FF"/>
                </a:solidFill>
                <a:latin typeface="Calibri" pitchFamily="34" charset="0"/>
              </a:rPr>
              <a:t>cũng</a:t>
            </a:r>
            <a:r>
              <a:rPr lang="en-US" sz="3200" dirty="0">
                <a:solidFill>
                  <a:srgbClr val="0000FF"/>
                </a:solidFill>
                <a:latin typeface="Calibri" pitchFamily="34" charset="0"/>
              </a:rPr>
              <a:t> </a:t>
            </a:r>
            <a:r>
              <a:rPr lang="en-US" sz="3200" dirty="0" err="1">
                <a:solidFill>
                  <a:srgbClr val="0000FF"/>
                </a:solidFill>
                <a:latin typeface="Calibri" pitchFamily="34" charset="0"/>
              </a:rPr>
              <a:t>dễ</a:t>
            </a:r>
            <a:r>
              <a:rPr lang="en-US" sz="3200" dirty="0">
                <a:solidFill>
                  <a:srgbClr val="0000FF"/>
                </a:solidFill>
                <a:latin typeface="Calibri" pitchFamily="34" charset="0"/>
              </a:rPr>
              <a:t> </a:t>
            </a:r>
            <a:r>
              <a:rPr lang="en-US" sz="3200" dirty="0" err="1">
                <a:solidFill>
                  <a:srgbClr val="0000FF"/>
                </a:solidFill>
                <a:latin typeface="Calibri" pitchFamily="34" charset="0"/>
              </a:rPr>
              <a:t>tái</a:t>
            </a:r>
            <a:r>
              <a:rPr lang="en-US" sz="3200" dirty="0">
                <a:solidFill>
                  <a:srgbClr val="0000FF"/>
                </a:solidFill>
                <a:latin typeface="Calibri" pitchFamily="34" charset="0"/>
              </a:rPr>
              <a:t> </a:t>
            </a:r>
            <a:r>
              <a:rPr lang="en-US" sz="3200" dirty="0" err="1">
                <a:solidFill>
                  <a:srgbClr val="0000FF"/>
                </a:solidFill>
                <a:latin typeface="Calibri" pitchFamily="34" charset="0"/>
              </a:rPr>
              <a:t>phát</a:t>
            </a:r>
            <a:r>
              <a:rPr lang="en-US" sz="3200" dirty="0">
                <a:solidFill>
                  <a:srgbClr val="0000FF"/>
                </a:solidFill>
                <a:latin typeface="Calibri" pitchFamily="34" charset="0"/>
              </a:rPr>
              <a:t> </a:t>
            </a:r>
            <a:r>
              <a:rPr lang="en-US" sz="3200" dirty="0" err="1">
                <a:solidFill>
                  <a:srgbClr val="0000FF"/>
                </a:solidFill>
                <a:latin typeface="Calibri" pitchFamily="34" charset="0"/>
              </a:rPr>
              <a:t>hơn</a:t>
            </a:r>
            <a:r>
              <a:rPr lang="en-US" sz="3200" dirty="0">
                <a:solidFill>
                  <a:srgbClr val="0000FF"/>
                </a:solidFill>
                <a:latin typeface="Calibri" pitchFamily="34" charset="0"/>
              </a:rPr>
              <a:t>.</a:t>
            </a:r>
            <a:endParaRPr lang="en-US" sz="2800" dirty="0">
              <a:solidFill>
                <a:srgbClr val="0000FF"/>
              </a:solidFill>
              <a:latin typeface="Times New Roman" pitchFamily="18" charset="0"/>
            </a:endParaRPr>
          </a:p>
        </p:txBody>
      </p:sp>
      <p:pic>
        <p:nvPicPr>
          <p:cNvPr id="32774" name="Picture 7" descr="RÃ©sultat de recherche d'images pour &quot;áº¢NH CON NGÆ¯á»I TRONG TRáº NG THÃI Rá»I LOáº 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219700"/>
            <a:ext cx="3810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Image associÃ©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3528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1" descr="Image associÃ©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0"/>
            <a:ext cx="381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4"/>
          <p:cNvSpPr>
            <a:spLocks noChangeArrowheads="1"/>
          </p:cNvSpPr>
          <p:nvPr/>
        </p:nvSpPr>
        <p:spPr bwMode="auto">
          <a:xfrm>
            <a:off x="0" y="0"/>
            <a:ext cx="9144000" cy="1600200"/>
          </a:xfrm>
          <a:prstGeom prst="horizontalScroll">
            <a:avLst>
              <a:gd name="adj" fmla="val 12500"/>
            </a:avLst>
          </a:prstGeom>
          <a:solidFill>
            <a:schemeClr val="accent1"/>
          </a:solidFill>
          <a:ln w="9525">
            <a:solidFill>
              <a:schemeClr val="tx1"/>
            </a:solidFill>
            <a:round/>
            <a:headEnd/>
            <a:tailEnd/>
          </a:ln>
        </p:spPr>
        <p:txBody>
          <a:bodyPr wrap="none" anchor="ctr"/>
          <a:lstStyle/>
          <a:p>
            <a:pPr>
              <a:lnSpc>
                <a:spcPct val="90000"/>
              </a:lnSpc>
              <a:buFont typeface="Arial" pitchFamily="34" charset="0"/>
              <a:buNone/>
            </a:pPr>
            <a:r>
              <a:rPr lang="en-US" sz="2800" b="1" dirty="0" err="1">
                <a:solidFill>
                  <a:srgbClr val="FFFF00"/>
                </a:solidFill>
                <a:latin typeface="Times New Roman" panose="02020603050405020304" pitchFamily="18" charset="0"/>
                <a:cs typeface="Times New Roman" panose="02020603050405020304" pitchFamily="18" charset="0"/>
              </a:rPr>
              <a:t>Các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kết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quả</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nghiên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cứu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phát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hiện</a:t>
            </a:r>
            <a:r>
              <a:rPr lang="en-US" sz="2800" b="1" dirty="0">
                <a:solidFill>
                  <a:srgbClr val="FFFF00"/>
                </a:solidFill>
                <a:latin typeface="Times New Roman" panose="02020603050405020304" pitchFamily="18" charset="0"/>
                <a:cs typeface="Times New Roman" panose="02020603050405020304" pitchFamily="18" charset="0"/>
              </a:rPr>
              <a:t> ra </a:t>
            </a:r>
            <a:r>
              <a:rPr lang="en-US" sz="2800" b="1" dirty="0" err="1">
                <a:solidFill>
                  <a:srgbClr val="FFFF00"/>
                </a:solidFill>
                <a:latin typeface="Times New Roman" panose="02020603050405020304" pitchFamily="18" charset="0"/>
                <a:cs typeface="Times New Roman" panose="02020603050405020304" pitchFamily="18" charset="0"/>
              </a:rPr>
              <a:t>rằng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mỗi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lần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áp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lực</a:t>
            </a:r>
            <a:r>
              <a:rPr lang="en-US" sz="2800" b="1" dirty="0">
                <a:solidFill>
                  <a:srgbClr val="FFFF00"/>
                </a:solidFill>
                <a:latin typeface="Times New Roman" panose="02020603050405020304" pitchFamily="18" charset="0"/>
                <a:cs typeface="Times New Roman" panose="02020603050405020304" pitchFamily="18" charset="0"/>
              </a:rPr>
              <a:t> </a:t>
            </a:r>
          </a:p>
          <a:p>
            <a:pPr>
              <a:lnSpc>
                <a:spcPct val="90000"/>
              </a:lnSpc>
              <a:buFont typeface="Arial" pitchFamily="34" charset="0"/>
              <a:buNone/>
            </a:pPr>
            <a:r>
              <a:rPr lang="en-US" sz="2800" b="1" dirty="0" err="1">
                <a:solidFill>
                  <a:srgbClr val="FFFF00"/>
                </a:solidFill>
                <a:latin typeface="Times New Roman" panose="02020603050405020304" pitchFamily="18" charset="0"/>
                <a:cs typeface="Times New Roman" panose="02020603050405020304" pitchFamily="18" charset="0"/>
              </a:rPr>
              <a:t>không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khí</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giảm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xuống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trong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khí</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sản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sinh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càng</a:t>
            </a:r>
            <a:r>
              <a:rPr lang="en-US" sz="2800" b="1" dirty="0">
                <a:solidFill>
                  <a:srgbClr val="FFFF00"/>
                </a:solidFill>
                <a:latin typeface="Times New Roman" panose="02020603050405020304" pitchFamily="18" charset="0"/>
                <a:cs typeface="Times New Roman" panose="02020603050405020304" pitchFamily="18" charset="0"/>
              </a:rPr>
              <a:t> </a:t>
            </a:r>
            <a:endParaRPr lang="vi-VN" sz="2800" b="1" dirty="0">
              <a:solidFill>
                <a:srgbClr val="FFFF00"/>
              </a:solidFill>
              <a:latin typeface="Times New Roman" panose="02020603050405020304" pitchFamily="18" charset="0"/>
              <a:cs typeface="Times New Roman" panose="02020603050405020304" pitchFamily="18" charset="0"/>
            </a:endParaRPr>
          </a:p>
          <a:p>
            <a:pPr>
              <a:lnSpc>
                <a:spcPct val="90000"/>
              </a:lnSpc>
              <a:buFont typeface="Arial" pitchFamily="34" charset="0"/>
              <a:buNone/>
            </a:pPr>
            <a:r>
              <a:rPr lang="en-US" sz="2800" b="1" dirty="0" err="1">
                <a:solidFill>
                  <a:srgbClr val="FFFF00"/>
                </a:solidFill>
                <a:latin typeface="Times New Roman" panose="02020603050405020304" pitchFamily="18" charset="0"/>
                <a:cs typeface="Times New Roman" panose="02020603050405020304" pitchFamily="18" charset="0"/>
              </a:rPr>
              <a:t>nhiều</a:t>
            </a:r>
            <a:r>
              <a:rPr lang="en-US" sz="2800" b="1" dirty="0">
                <a:solidFill>
                  <a:srgbClr val="FFFF00"/>
                </a:solidFill>
                <a:latin typeface="Times New Roman" panose="02020603050405020304" pitchFamily="18" charset="0"/>
                <a:cs typeface="Times New Roman" panose="02020603050405020304" pitchFamily="18" charset="0"/>
              </a:rPr>
              <a:t> ion </a:t>
            </a:r>
            <a:r>
              <a:rPr lang="en-US" sz="2800" b="1" dirty="0" err="1">
                <a:solidFill>
                  <a:srgbClr val="FFFF00"/>
                </a:solidFill>
                <a:latin typeface="Times New Roman" panose="02020603050405020304" pitchFamily="18" charset="0"/>
                <a:cs typeface="Times New Roman" panose="02020603050405020304" pitchFamily="18" charset="0"/>
              </a:rPr>
              <a:t>dương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Điều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này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khiến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cho</a:t>
            </a:r>
            <a:r>
              <a:rPr lang="en-US" sz="2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1229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2778"/>
                                        </p:tgtEl>
                                        <p:attrNameLst>
                                          <p:attrName>style.visibility</p:attrName>
                                        </p:attrNameLst>
                                      </p:cBhvr>
                                      <p:to>
                                        <p:strVal val="visible"/>
                                      </p:to>
                                    </p:set>
                                    <p:animEffect transition="in" filter="barn(inVertical)">
                                      <p:cBhvr>
                                        <p:cTn id="17" dur="500"/>
                                        <p:tgtEl>
                                          <p:spTgt spid="3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2777"/>
                                        </p:tgtEl>
                                        <p:attrNameLst>
                                          <p:attrName>style.visibility</p:attrName>
                                        </p:attrNameLst>
                                      </p:cBhvr>
                                      <p:to>
                                        <p:strVal val="visible"/>
                                      </p:to>
                                    </p:set>
                                    <p:animEffect transition="in" filter="fade">
                                      <p:cBhvr>
                                        <p:cTn id="26" dur="1000"/>
                                        <p:tgtEl>
                                          <p:spTgt spid="32777"/>
                                        </p:tgtEl>
                                      </p:cBhvr>
                                    </p:animEffect>
                                    <p:anim calcmode="lin" valueType="num">
                                      <p:cBhvr>
                                        <p:cTn id="27" dur="1000" fill="hold"/>
                                        <p:tgtEl>
                                          <p:spTgt spid="32777"/>
                                        </p:tgtEl>
                                        <p:attrNameLst>
                                          <p:attrName>ppt_x</p:attrName>
                                        </p:attrNameLst>
                                      </p:cBhvr>
                                      <p:tavLst>
                                        <p:tav tm="0">
                                          <p:val>
                                            <p:strVal val="#ppt_x"/>
                                          </p:val>
                                        </p:tav>
                                        <p:tav tm="100000">
                                          <p:val>
                                            <p:strVal val="#ppt_x"/>
                                          </p:val>
                                        </p:tav>
                                      </p:tavLst>
                                    </p:anim>
                                    <p:anim calcmode="lin" valueType="num">
                                      <p:cBhvr>
                                        <p:cTn id="28" dur="1000" fill="hold"/>
                                        <p:tgtEl>
                                          <p:spTgt spid="3277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32774"/>
                                        </p:tgtEl>
                                        <p:attrNameLst>
                                          <p:attrName>style.visibility</p:attrName>
                                        </p:attrNameLst>
                                      </p:cBhvr>
                                      <p:to>
                                        <p:strVal val="visible"/>
                                      </p:to>
                                    </p:set>
                                    <p:animEffect transition="in" filter="barn(inVertical)">
                                      <p:cBhvr>
                                        <p:cTn id="38"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ề 2"/>
          <p:cNvSpPr>
            <a:spLocks noGrp="1"/>
          </p:cNvSpPr>
          <p:nvPr>
            <p:ph type="title"/>
          </p:nvPr>
        </p:nvSpPr>
        <p:spPr>
          <a:xfrm>
            <a:off x="457200" y="0"/>
            <a:ext cx="8229600" cy="1600200"/>
          </a:xfrm>
        </p:spPr>
        <p:txBody>
          <a:bodyPr>
            <a:normAutofit/>
          </a:bodyPr>
          <a:lstStyle/>
          <a:p>
            <a:r>
              <a:rPr lang="en-US" sz="3600" dirty="0">
                <a:solidFill>
                  <a:srgbClr val="FF0000"/>
                </a:solidFill>
              </a:rPr>
              <a:t>VAI TRÒ VÀ Ý NGHĨA CỦA BẦU KHÍ QUYỂN</a:t>
            </a:r>
            <a:endParaRPr lang="vi-VN" sz="3600" dirty="0">
              <a:solidFill>
                <a:srgbClr val="FF0000"/>
              </a:solidFill>
            </a:endParaRPr>
          </a:p>
        </p:txBody>
      </p:sp>
      <p:sp>
        <p:nvSpPr>
          <p:cNvPr id="5" name="Chỗ dành sẵn cho Nội dung 4"/>
          <p:cNvSpPr>
            <a:spLocks noGrp="1"/>
          </p:cNvSpPr>
          <p:nvPr>
            <p:ph idx="1"/>
          </p:nvPr>
        </p:nvSpPr>
        <p:spPr>
          <a:xfrm>
            <a:off x="152400" y="1371600"/>
            <a:ext cx="8763000" cy="5105400"/>
          </a:xfrm>
        </p:spPr>
        <p:txBody>
          <a:bodyPr>
            <a:normAutofit fontScale="77500" lnSpcReduction="20000"/>
          </a:bodyPr>
          <a:lstStyle/>
          <a:p>
            <a:pPr marL="0" indent="0">
              <a:buNone/>
            </a:pPr>
            <a:r>
              <a:rPr lang="en-US" dirty="0"/>
              <a:t>- </a:t>
            </a:r>
            <a:r>
              <a:rPr lang="en-US" sz="3500" dirty="0" err="1">
                <a:latin typeface="Times New Roman" pitchFamily="18" charset="0"/>
                <a:cs typeface="Times New Roman" pitchFamily="18" charset="0"/>
              </a:rPr>
              <a:t>Bầu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khí</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quyển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bảo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vệ</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cuộc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sống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trên</a:t>
            </a:r>
            <a:r>
              <a:rPr lang="en-US" sz="3500" dirty="0">
                <a:latin typeface="Times New Roman" pitchFamily="18" charset="0"/>
                <a:cs typeface="Times New Roman" pitchFamily="18" charset="0"/>
              </a:rPr>
              <a:t> TĐ </a:t>
            </a:r>
            <a:r>
              <a:rPr lang="en-US" sz="3500" dirty="0" err="1">
                <a:latin typeface="Times New Roman" pitchFamily="18" charset="0"/>
                <a:cs typeface="Times New Roman" pitchFamily="18" charset="0"/>
              </a:rPr>
              <a:t>bằng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cách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hấp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thụ</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các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bức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xạ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tia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cực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tím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mặt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trời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và</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tạo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ra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sự</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thay</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đổi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nhiệt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độ</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giữa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ngày</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và</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đêm</a:t>
            </a:r>
            <a:r>
              <a:rPr lang="en-US" sz="3500" dirty="0">
                <a:latin typeface="Times New Roman" pitchFamily="18" charset="0"/>
                <a:cs typeface="Times New Roman" pitchFamily="18" charset="0"/>
              </a:rPr>
              <a:t>.</a:t>
            </a:r>
          </a:p>
          <a:p>
            <a:pPr marL="0" indent="0">
              <a:buNone/>
            </a:pP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Cung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cấp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lượng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oxi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cần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thiết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hoạt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động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sống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sự</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vật</a:t>
            </a:r>
            <a:r>
              <a:rPr lang="en-US" sz="3500" dirty="0">
                <a:latin typeface="Times New Roman" pitchFamily="18" charset="0"/>
                <a:cs typeface="Times New Roman" pitchFamily="18" charset="0"/>
              </a:rPr>
              <a:t>.</a:t>
            </a:r>
          </a:p>
          <a:p>
            <a:pPr marL="0" indent="0">
              <a:buNone/>
            </a:pP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diễn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ra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các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hoạt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động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thời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tiết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khí</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hậu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và</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hoàn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lưu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khí</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quyển</a:t>
            </a:r>
            <a:r>
              <a:rPr lang="en-US" sz="3500" dirty="0">
                <a:latin typeface="Times New Roman" pitchFamily="18" charset="0"/>
                <a:cs typeface="Times New Roman" pitchFamily="18" charset="0"/>
              </a:rPr>
              <a:t>.</a:t>
            </a:r>
          </a:p>
          <a:p>
            <a:pPr marL="0" indent="0">
              <a:buNone/>
            </a:pP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hòa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nhiệt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độ</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mặt</a:t>
            </a:r>
            <a:r>
              <a:rPr lang="en-US" sz="3500" dirty="0">
                <a:latin typeface="Times New Roman" pitchFamily="18" charset="0"/>
                <a:cs typeface="Times New Roman" pitchFamily="18" charset="0"/>
              </a:rPr>
              <a:t> TĐ </a:t>
            </a:r>
            <a:r>
              <a:rPr lang="en-US" sz="3500" dirty="0" err="1">
                <a:latin typeface="Times New Roman" pitchFamily="18" charset="0"/>
                <a:cs typeface="Times New Roman" pitchFamily="18" charset="0"/>
              </a:rPr>
              <a:t>giúp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tuần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hoàn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nước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trên</a:t>
            </a:r>
            <a:r>
              <a:rPr lang="en-US" sz="3500" dirty="0">
                <a:latin typeface="Times New Roman" pitchFamily="18" charset="0"/>
                <a:cs typeface="Times New Roman" pitchFamily="18" charset="0"/>
              </a:rPr>
              <a:t> TĐ, </a:t>
            </a:r>
            <a:r>
              <a:rPr lang="en-US" sz="3500" dirty="0" err="1">
                <a:latin typeface="Times New Roman" pitchFamily="18" charset="0"/>
                <a:cs typeface="Times New Roman" pitchFamily="18" charset="0"/>
              </a:rPr>
              <a:t>tạo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kiện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sống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mọi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người</a:t>
            </a:r>
            <a:r>
              <a:rPr lang="en-US" sz="3500" dirty="0">
                <a:latin typeface="Times New Roman" pitchFamily="18" charset="0"/>
                <a:cs typeface="Times New Roman" pitchFamily="18" charset="0"/>
              </a:rPr>
              <a:t>.</a:t>
            </a:r>
          </a:p>
          <a:p>
            <a:pPr marL="0" indent="0">
              <a:buNone/>
            </a:pP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Truyền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âm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hồi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sóng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vô</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tuyến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điện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khuếch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tán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tia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sáng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mặt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trời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hòa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cuộc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sống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màu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sắc</a:t>
            </a:r>
            <a:r>
              <a:rPr lang="en-US" sz="3500" dirty="0">
                <a:latin typeface="Times New Roman" pitchFamily="18" charset="0"/>
                <a:cs typeface="Times New Roman" pitchFamily="18" charset="0"/>
              </a:rPr>
              <a:t>.</a:t>
            </a:r>
          </a:p>
          <a:p>
            <a:pPr marL="0" indent="0">
              <a:buNone/>
            </a:pPr>
            <a:r>
              <a:rPr lang="en-US" sz="3500" dirty="0">
                <a:latin typeface="Times New Roman" pitchFamily="18" charset="0"/>
                <a:cs typeface="Times New Roman" pitchFamily="18" charset="0"/>
              </a:rPr>
              <a:t>  =&gt; </a:t>
            </a:r>
            <a:r>
              <a:rPr lang="en-US" sz="3500" dirty="0" err="1">
                <a:latin typeface="Times New Roman" pitchFamily="18" charset="0"/>
                <a:cs typeface="Times New Roman" pitchFamily="18" charset="0"/>
              </a:rPr>
              <a:t>Khí</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quyển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đóng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vai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trò</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quan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trọng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đối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với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sự</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sống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trên</a:t>
            </a:r>
            <a:r>
              <a:rPr lang="en-US" sz="3500" dirty="0">
                <a:latin typeface="Times New Roman" pitchFamily="18" charset="0"/>
                <a:cs typeface="Times New Roman" pitchFamily="18" charset="0"/>
              </a:rPr>
              <a:t> TĐ.</a:t>
            </a:r>
            <a:endParaRPr lang="vi-VN" sz="3500" dirty="0">
              <a:latin typeface="Times New Roman" pitchFamily="18" charset="0"/>
              <a:cs typeface="Times New Roman" pitchFamily="18" charset="0"/>
            </a:endParaRPr>
          </a:p>
        </p:txBody>
      </p:sp>
    </p:spTree>
    <p:extLst>
      <p:ext uri="{BB962C8B-B14F-4D97-AF65-F5344CB8AC3E}">
        <p14:creationId xmlns:p14="http://schemas.microsoft.com/office/powerpoint/2010/main" val="37504389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ỗ dành sẵn cho Nội dung 7"/>
          <p:cNvSpPr>
            <a:spLocks noGrp="1"/>
          </p:cNvSpPr>
          <p:nvPr>
            <p:ph idx="1"/>
          </p:nvPr>
        </p:nvSpPr>
        <p:spPr>
          <a:xfrm>
            <a:off x="228600" y="152401"/>
            <a:ext cx="8686800" cy="3886199"/>
          </a:xfrm>
        </p:spPr>
        <p:txBody>
          <a:bodyPr>
            <a:normAutofit fontScale="92500"/>
          </a:bodyPr>
          <a:lstStyle/>
          <a:p>
            <a:pPr marL="0" indent="0">
              <a:buNone/>
            </a:pP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ô </a:t>
            </a:r>
            <a:r>
              <a:rPr lang="en-US" dirty="0" err="1">
                <a:latin typeface="Times New Roman" pitchFamily="18" charset="0"/>
                <a:cs typeface="Times New Roman" pitchFamily="18" charset="0"/>
              </a:rPr>
              <a:t>nhiễm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hoại</a:t>
            </a:r>
            <a:r>
              <a:rPr lang="en-US" dirty="0">
                <a:latin typeface="Times New Roman" pitchFamily="18" charset="0"/>
                <a:cs typeface="Times New Roman" pitchFamily="18" charset="0"/>
              </a:rPr>
              <a:t>:</a:t>
            </a:r>
          </a:p>
          <a:p>
            <a:pPr marL="0" indent="0">
              <a:buNone/>
            </a:pP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thải</a:t>
            </a:r>
            <a:r>
              <a:rPr lang="en-US" dirty="0">
                <a:latin typeface="Times New Roman" pitchFamily="18" charset="0"/>
                <a:cs typeface="Times New Roman" pitchFamily="18" charset="0"/>
              </a:rPr>
              <a:t> ra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ô </a:t>
            </a:r>
            <a:r>
              <a:rPr lang="en-US" dirty="0" err="1">
                <a:latin typeface="Times New Roman" pitchFamily="18" charset="0"/>
                <a:cs typeface="Times New Roman" pitchFamily="18" charset="0"/>
              </a:rPr>
              <a:t>nhiễm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chúng</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chịu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hậu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lường</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pic>
        <p:nvPicPr>
          <p:cNvPr id="10" name="Ảnh 9"/>
          <p:cNvPicPr>
            <a:picLocks noChangeAspect="1"/>
          </p:cNvPicPr>
          <p:nvPr/>
        </p:nvPicPr>
        <p:blipFill>
          <a:blip r:embed="rId2">
            <a:clrChange>
              <a:clrFrom>
                <a:srgbClr val="0A0200"/>
              </a:clrFrom>
              <a:clrTo>
                <a:srgbClr val="0A0200">
                  <a:alpha val="0"/>
                </a:srgbClr>
              </a:clrTo>
            </a:clrChange>
            <a:extLst>
              <a:ext uri="{BEBA8EAE-BF5A-486C-A8C5-ECC9F3942E4B}">
                <a14:imgProps xmlns:a14="http://schemas.microsoft.com/office/drawing/2010/main">
                  <a14:imgLayer r:embed="rId3">
                    <a14:imgEffect>
                      <a14:backgroundRemoval t="4103" b="97949" l="12791" r="84884"/>
                    </a14:imgEffect>
                  </a14:imgLayer>
                </a14:imgProps>
              </a:ext>
              <a:ext uri="{28A0092B-C50C-407E-A947-70E740481C1C}">
                <a14:useLocalDpi xmlns:a14="http://schemas.microsoft.com/office/drawing/2010/main" val="0"/>
              </a:ext>
            </a:extLst>
          </a:blip>
          <a:stretch>
            <a:fillRect/>
          </a:stretch>
        </p:blipFill>
        <p:spPr>
          <a:xfrm>
            <a:off x="2133600" y="4038600"/>
            <a:ext cx="3971925" cy="2819400"/>
          </a:xfrm>
          <a:prstGeom prst="rect">
            <a:avLst/>
          </a:prstGeom>
        </p:spPr>
      </p:pic>
    </p:spTree>
    <p:extLst>
      <p:ext uri="{BB962C8B-B14F-4D97-AF65-F5344CB8AC3E}">
        <p14:creationId xmlns:p14="http://schemas.microsoft.com/office/powerpoint/2010/main" val="34263208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ỗ dành sẵn cho Nội dung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533400"/>
            <a:ext cx="4419601" cy="5791200"/>
          </a:xfrm>
        </p:spPr>
      </p:pic>
      <p:sp>
        <p:nvSpPr>
          <p:cNvPr id="8" name="Chỗ dành sẵn cho Văn bản 7"/>
          <p:cNvSpPr>
            <a:spLocks noGrp="1"/>
          </p:cNvSpPr>
          <p:nvPr>
            <p:ph type="body" sz="half" idx="2"/>
          </p:nvPr>
        </p:nvSpPr>
        <p:spPr>
          <a:xfrm>
            <a:off x="228600" y="1143000"/>
            <a:ext cx="4191000" cy="4983163"/>
          </a:xfrm>
        </p:spPr>
        <p:txBody>
          <a:bodyPr>
            <a:normAutofit/>
          </a:bodyPr>
          <a:lstStyle/>
          <a:p>
            <a:r>
              <a:rPr lang="en-US" sz="4800" dirty="0" err="1">
                <a:latin typeface="Times New Roman" pitchFamily="18" charset="0"/>
                <a:cs typeface="Times New Roman" pitchFamily="18" charset="0"/>
              </a:rPr>
              <a:t>Dường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những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biển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báo</a:t>
            </a:r>
            <a:r>
              <a:rPr lang="en-US" sz="4800" i="1" dirty="0" err="1">
                <a:latin typeface="Times New Roman" pitchFamily="18" charset="0"/>
                <a:cs typeface="Times New Roman" pitchFamily="18" charset="0"/>
              </a:rPr>
              <a:t>‘CẤM</a:t>
            </a:r>
            <a:r>
              <a:rPr lang="en-US" sz="4800" i="1" dirty="0">
                <a:latin typeface="Times New Roman" pitchFamily="18" charset="0"/>
                <a:cs typeface="Times New Roman" pitchFamily="18" charset="0"/>
              </a:rPr>
              <a:t> ĐỔ RÁC’ </a:t>
            </a:r>
            <a:r>
              <a:rPr lang="en-US" sz="4800" dirty="0" err="1">
                <a:latin typeface="Times New Roman" pitchFamily="18" charset="0"/>
                <a:cs typeface="Times New Roman" pitchFamily="18" charset="0"/>
              </a:rPr>
              <a:t>cũng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chỉ</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những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câu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thừa</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1642520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04800" y="152400"/>
            <a:ext cx="8382000" cy="1447800"/>
          </a:xfrm>
        </p:spPr>
        <p:txBody>
          <a:bodyPr>
            <a:noAutofit/>
          </a:bodyPr>
          <a:lstStyle/>
          <a:p>
            <a:r>
              <a:rPr lang="en-US" sz="4800" dirty="0" err="1">
                <a:latin typeface="Times New Roman" pitchFamily="18" charset="0"/>
                <a:cs typeface="Times New Roman" pitchFamily="18" charset="0"/>
              </a:rPr>
              <a:t>Khói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từ</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máy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phương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tiện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thông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thuốc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lá</a:t>
            </a:r>
            <a:endParaRPr lang="vi-VN" sz="4800" dirty="0">
              <a:latin typeface="Times New Roman" pitchFamily="18" charset="0"/>
              <a:cs typeface="Times New Roman" pitchFamily="18" charset="0"/>
            </a:endParaRPr>
          </a:p>
        </p:txBody>
      </p:sp>
      <p:pic>
        <p:nvPicPr>
          <p:cNvPr id="4" name="Chỗ dành sẵn cho Nội dung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828800"/>
            <a:ext cx="31242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28800"/>
            <a:ext cx="28956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Ảnh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828801"/>
            <a:ext cx="2847975"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3847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noAutofit/>
          </a:bodyPr>
          <a:lstStyle/>
          <a:p>
            <a:r>
              <a:rPr lang="en-US" sz="5400" dirty="0" err="1">
                <a:latin typeface="Times New Roman" pitchFamily="18" charset="0"/>
                <a:cs typeface="Times New Roman" pitchFamily="18" charset="0"/>
              </a:rPr>
              <a:t>Đốt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chặt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phá</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rừng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bừa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bãi</a:t>
            </a:r>
            <a:endParaRPr lang="vi-VN" sz="5400" dirty="0">
              <a:latin typeface="Times New Roman" pitchFamily="18" charset="0"/>
              <a:cs typeface="Times New Roman" pitchFamily="18" charset="0"/>
            </a:endParaRPr>
          </a:p>
        </p:txBody>
      </p:sp>
      <p:pic>
        <p:nvPicPr>
          <p:cNvPr id="4" name="Chỗ dành sẵn cho Nội dung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200"/>
            <a:ext cx="4114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1600200"/>
            <a:ext cx="4081462"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1316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28600" y="206829"/>
            <a:ext cx="8686800" cy="1317171"/>
          </a:xfrm>
        </p:spPr>
        <p:txBody>
          <a:bodyPr>
            <a:noAutofit/>
          </a:bodyPr>
          <a:lstStyle/>
          <a:p>
            <a:r>
              <a:rPr lang="en-US" sz="2800" dirty="0" err="1">
                <a:latin typeface="Times New Roman" panose="02020603050405020304" pitchFamily="18" charset="0"/>
                <a:cs typeface="Times New Roman" panose="02020603050405020304" pitchFamily="18" charset="0"/>
              </a:rPr>
              <a:t>Bầu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4" name="Chỗ dành sẵn cho Nội dung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3437"/>
            <a:ext cx="3810000" cy="4572000"/>
          </a:xfrm>
        </p:spPr>
      </p:pic>
      <p:pic>
        <p:nvPicPr>
          <p:cNvPr id="5" name="Ả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55" y="1842655"/>
            <a:ext cx="3810000" cy="4572000"/>
          </a:xfrm>
          <a:prstGeom prst="rect">
            <a:avLst/>
          </a:prstGeom>
        </p:spPr>
      </p:pic>
    </p:spTree>
    <p:extLst>
      <p:ext uri="{BB962C8B-B14F-4D97-AF65-F5344CB8AC3E}">
        <p14:creationId xmlns:p14="http://schemas.microsoft.com/office/powerpoint/2010/main" val="1787973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hỗ dành sẵn cho Nội dung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28600"/>
            <a:ext cx="4419600" cy="6248400"/>
          </a:xfrm>
        </p:spPr>
      </p:pic>
      <p:sp>
        <p:nvSpPr>
          <p:cNvPr id="6" name="Chỗ dành sẵn cho Văn bản 5"/>
          <p:cNvSpPr>
            <a:spLocks noGrp="1"/>
          </p:cNvSpPr>
          <p:nvPr>
            <p:ph type="body" sz="half" idx="2"/>
          </p:nvPr>
        </p:nvSpPr>
        <p:spPr>
          <a:xfrm>
            <a:off x="304800" y="304800"/>
            <a:ext cx="3886200" cy="6096000"/>
          </a:xfrm>
        </p:spPr>
        <p:txBody>
          <a:bodyPr>
            <a:noAutofit/>
          </a:bodyPr>
          <a:lstStyle/>
          <a:p>
            <a:r>
              <a:rPr lang="en-US" sz="4400" dirty="0" err="1">
                <a:effectLst>
                  <a:outerShdw blurRad="38100" dist="38100" dir="2700000" algn="tl">
                    <a:srgbClr val="000000">
                      <a:alpha val="43137"/>
                    </a:srgbClr>
                  </a:outerShdw>
                </a:effectLst>
                <a:latin typeface="Times New Roman" pitchFamily="18" charset="0"/>
                <a:cs typeface="Times New Roman" pitchFamily="18" charset="0"/>
              </a:rPr>
              <a:t>Chính</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vì</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tất</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cả</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chúng</a:t>
            </a:r>
            <a:r>
              <a:rPr lang="en-US" sz="4400" dirty="0">
                <a:effectLst>
                  <a:outerShdw blurRad="38100" dist="38100" dir="2700000" algn="tl">
                    <a:srgbClr val="000000">
                      <a:alpha val="43137"/>
                    </a:srgbClr>
                  </a:outerShdw>
                </a:effectLst>
                <a:latin typeface="Times New Roman" pitchFamily="18" charset="0"/>
                <a:cs typeface="Times New Roman" pitchFamily="18" charset="0"/>
              </a:rPr>
              <a:t> ta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cần</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chung</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tay</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bảo</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vệ</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môi</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trường</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bảo</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vệ</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Trái</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Đất</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bảo</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vệ</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ngôi</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nhà</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chung</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chúng</a:t>
            </a:r>
            <a:r>
              <a:rPr lang="en-US" sz="4400" dirty="0">
                <a:effectLst>
                  <a:outerShdw blurRad="38100" dist="38100" dir="2700000" algn="tl">
                    <a:srgbClr val="000000">
                      <a:alpha val="43137"/>
                    </a:srgbClr>
                  </a:outerShdw>
                </a:effectLst>
                <a:latin typeface="Times New Roman" pitchFamily="18" charset="0"/>
                <a:cs typeface="Times New Roman" pitchFamily="18" charset="0"/>
              </a:rPr>
              <a:t> ta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trước</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khi</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quá</a:t>
            </a:r>
            <a:r>
              <a:rPr lang="en-US" sz="4400"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err="1">
                <a:effectLst>
                  <a:outerShdw blurRad="38100" dist="38100" dir="2700000" algn="tl">
                    <a:srgbClr val="000000">
                      <a:alpha val="43137"/>
                    </a:srgbClr>
                  </a:outerShdw>
                </a:effectLst>
                <a:latin typeface="Times New Roman" pitchFamily="18" charset="0"/>
                <a:cs typeface="Times New Roman" pitchFamily="18" charset="0"/>
              </a:rPr>
              <a:t>muộn</a:t>
            </a:r>
            <a:r>
              <a:rPr lang="en-US" sz="4400" dirty="0">
                <a:effectLst>
                  <a:outerShdw blurRad="38100" dist="38100" dir="2700000" algn="tl">
                    <a:srgbClr val="000000">
                      <a:alpha val="43137"/>
                    </a:srgbClr>
                  </a:outerShdw>
                </a:effectLst>
                <a:latin typeface="Times New Roman" pitchFamily="18" charset="0"/>
                <a:cs typeface="Times New Roman" pitchFamily="18" charset="0"/>
              </a:rPr>
              <a:t>.</a:t>
            </a:r>
            <a:endParaRPr lang="vi-VN" sz="4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220311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057400" y="1692275"/>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vi-VN" sz="2600">
              <a:latin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457200"/>
            <a:ext cx="35147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533400" y="4267200"/>
            <a:ext cx="8305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800" b="1" dirty="0" err="1">
                <a:latin typeface="Times New Roman" pitchFamily="18" charset="0"/>
              </a:rPr>
              <a:t>Khi</a:t>
            </a:r>
            <a:r>
              <a:rPr lang="en-US" altLang="vi-VN" sz="3800" b="1" dirty="0">
                <a:latin typeface="Times New Roman" pitchFamily="18" charset="0"/>
              </a:rPr>
              <a:t> </a:t>
            </a:r>
            <a:r>
              <a:rPr lang="en-US" altLang="vi-VN" sz="3800" b="1" dirty="0" err="1">
                <a:latin typeface="Times New Roman" pitchFamily="18" charset="0"/>
              </a:rPr>
              <a:t>lộn</a:t>
            </a:r>
            <a:r>
              <a:rPr lang="en-US" altLang="vi-VN" sz="3800" b="1" dirty="0">
                <a:latin typeface="Times New Roman" pitchFamily="18" charset="0"/>
              </a:rPr>
              <a:t> </a:t>
            </a:r>
            <a:r>
              <a:rPr lang="en-US" altLang="vi-VN" sz="3800" b="1" dirty="0" err="1">
                <a:latin typeface="Times New Roman" pitchFamily="18" charset="0"/>
              </a:rPr>
              <a:t>ngược</a:t>
            </a:r>
            <a:r>
              <a:rPr lang="en-US" altLang="vi-VN" sz="3800" b="1" dirty="0">
                <a:latin typeface="Times New Roman" pitchFamily="18" charset="0"/>
              </a:rPr>
              <a:t> </a:t>
            </a:r>
            <a:r>
              <a:rPr lang="en-US" altLang="vi-VN" sz="3800" b="1" dirty="0" err="1">
                <a:latin typeface="Times New Roman" pitchFamily="18" charset="0"/>
              </a:rPr>
              <a:t>một</a:t>
            </a:r>
            <a:r>
              <a:rPr lang="en-US" altLang="vi-VN" sz="3800" b="1" dirty="0">
                <a:latin typeface="Times New Roman" pitchFamily="18" charset="0"/>
              </a:rPr>
              <a:t> </a:t>
            </a:r>
            <a:r>
              <a:rPr lang="en-US" altLang="vi-VN" sz="3800" b="1" dirty="0" err="1">
                <a:latin typeface="Times New Roman" pitchFamily="18" charset="0"/>
              </a:rPr>
              <a:t>cốc</a:t>
            </a:r>
            <a:r>
              <a:rPr lang="en-US" altLang="vi-VN" sz="3800" b="1" dirty="0">
                <a:latin typeface="Times New Roman" pitchFamily="18" charset="0"/>
              </a:rPr>
              <a:t> </a:t>
            </a:r>
            <a:r>
              <a:rPr lang="en-US" altLang="vi-VN" sz="3800" b="1" dirty="0" err="1">
                <a:latin typeface="Times New Roman" pitchFamily="18" charset="0"/>
              </a:rPr>
              <a:t>nước</a:t>
            </a:r>
            <a:r>
              <a:rPr lang="en-US" altLang="vi-VN" sz="3800" b="1" dirty="0">
                <a:latin typeface="Times New Roman" pitchFamily="18" charset="0"/>
              </a:rPr>
              <a:t> </a:t>
            </a:r>
            <a:r>
              <a:rPr lang="en-US" altLang="vi-VN" sz="3800" b="1" dirty="0" err="1">
                <a:latin typeface="Times New Roman" pitchFamily="18" charset="0"/>
              </a:rPr>
              <a:t>đầy</a:t>
            </a:r>
            <a:r>
              <a:rPr lang="en-US" altLang="vi-VN" sz="3800" b="1" dirty="0">
                <a:latin typeface="Times New Roman" pitchFamily="18" charset="0"/>
              </a:rPr>
              <a:t> </a:t>
            </a:r>
            <a:r>
              <a:rPr lang="en-US" altLang="vi-VN" sz="3800" b="1" dirty="0" err="1">
                <a:latin typeface="Times New Roman" pitchFamily="18" charset="0"/>
              </a:rPr>
              <a:t>được</a:t>
            </a:r>
            <a:r>
              <a:rPr lang="en-US" altLang="vi-VN" sz="3800" b="1" dirty="0">
                <a:latin typeface="Times New Roman" pitchFamily="18" charset="0"/>
              </a:rPr>
              <a:t> </a:t>
            </a:r>
            <a:r>
              <a:rPr lang="en-US" altLang="vi-VN" sz="3800" b="1" dirty="0" err="1">
                <a:latin typeface="Times New Roman" pitchFamily="18" charset="0"/>
              </a:rPr>
              <a:t>đậy</a:t>
            </a:r>
            <a:r>
              <a:rPr lang="en-US" altLang="vi-VN" sz="3800" b="1" dirty="0">
                <a:latin typeface="Times New Roman" pitchFamily="18" charset="0"/>
              </a:rPr>
              <a:t> </a:t>
            </a:r>
            <a:r>
              <a:rPr lang="en-US" altLang="vi-VN" sz="3800" b="1" dirty="0" err="1">
                <a:latin typeface="Times New Roman" pitchFamily="18" charset="0"/>
              </a:rPr>
              <a:t>kín</a:t>
            </a:r>
            <a:r>
              <a:rPr lang="en-US" altLang="vi-VN" sz="3800" b="1" dirty="0">
                <a:latin typeface="Times New Roman" pitchFamily="18" charset="0"/>
              </a:rPr>
              <a:t> </a:t>
            </a:r>
            <a:r>
              <a:rPr lang="en-US" altLang="vi-VN" sz="3800" b="1" dirty="0" err="1">
                <a:latin typeface="Times New Roman" pitchFamily="18" charset="0"/>
              </a:rPr>
              <a:t>bằng</a:t>
            </a:r>
            <a:r>
              <a:rPr lang="en-US" altLang="vi-VN" sz="3800" b="1" dirty="0">
                <a:latin typeface="Times New Roman" pitchFamily="18" charset="0"/>
              </a:rPr>
              <a:t> </a:t>
            </a:r>
            <a:r>
              <a:rPr lang="en-US" altLang="vi-VN" sz="3800" b="1" dirty="0" err="1">
                <a:latin typeface="Times New Roman" pitchFamily="18" charset="0"/>
              </a:rPr>
              <a:t>một</a:t>
            </a:r>
            <a:r>
              <a:rPr lang="en-US" altLang="vi-VN" sz="3800" b="1" dirty="0">
                <a:latin typeface="Times New Roman" pitchFamily="18" charset="0"/>
              </a:rPr>
              <a:t> </a:t>
            </a:r>
            <a:r>
              <a:rPr lang="en-US" altLang="vi-VN" sz="3800" b="1" dirty="0" err="1">
                <a:latin typeface="Times New Roman" pitchFamily="18" charset="0"/>
              </a:rPr>
              <a:t>tờ</a:t>
            </a:r>
            <a:r>
              <a:rPr lang="en-US" altLang="vi-VN" sz="3800" b="1" dirty="0">
                <a:latin typeface="Times New Roman" pitchFamily="18" charset="0"/>
              </a:rPr>
              <a:t> </a:t>
            </a:r>
            <a:r>
              <a:rPr lang="en-US" altLang="vi-VN" sz="3800" b="1" dirty="0" err="1">
                <a:latin typeface="Times New Roman" pitchFamily="18" charset="0"/>
              </a:rPr>
              <a:t>giấy</a:t>
            </a:r>
            <a:r>
              <a:rPr lang="en-US" altLang="vi-VN" sz="3800" b="1" dirty="0">
                <a:latin typeface="Times New Roman" pitchFamily="18" charset="0"/>
              </a:rPr>
              <a:t> </a:t>
            </a:r>
            <a:r>
              <a:rPr lang="en-US" altLang="vi-VN" sz="3800" b="1" dirty="0" err="1">
                <a:latin typeface="Times New Roman" pitchFamily="18" charset="0"/>
              </a:rPr>
              <a:t>không</a:t>
            </a:r>
            <a:r>
              <a:rPr lang="en-US" altLang="vi-VN" sz="3800" b="1" dirty="0">
                <a:latin typeface="Times New Roman" pitchFamily="18" charset="0"/>
              </a:rPr>
              <a:t> </a:t>
            </a:r>
            <a:r>
              <a:rPr lang="en-US" altLang="vi-VN" sz="3800" b="1" dirty="0" err="1">
                <a:latin typeface="Times New Roman" pitchFamily="18" charset="0"/>
              </a:rPr>
              <a:t>thấm</a:t>
            </a:r>
            <a:r>
              <a:rPr lang="en-US" altLang="vi-VN" sz="3800" b="1" dirty="0">
                <a:latin typeface="Times New Roman" pitchFamily="18" charset="0"/>
              </a:rPr>
              <a:t> </a:t>
            </a:r>
            <a:r>
              <a:rPr lang="en-US" altLang="vi-VN" sz="3800" b="1" dirty="0" err="1">
                <a:latin typeface="Times New Roman" pitchFamily="18" charset="0"/>
              </a:rPr>
              <a:t>nước</a:t>
            </a:r>
            <a:r>
              <a:rPr lang="en-US" altLang="vi-VN" sz="3800" b="1" dirty="0">
                <a:latin typeface="Times New Roman" pitchFamily="18" charset="0"/>
              </a:rPr>
              <a:t> </a:t>
            </a:r>
            <a:r>
              <a:rPr lang="en-US" altLang="vi-VN" sz="3800" b="1" dirty="0" err="1">
                <a:latin typeface="Times New Roman" pitchFamily="18" charset="0"/>
              </a:rPr>
              <a:t>thì</a:t>
            </a:r>
            <a:r>
              <a:rPr lang="en-US" altLang="vi-VN" sz="3800" b="1" dirty="0">
                <a:latin typeface="Times New Roman" pitchFamily="18" charset="0"/>
              </a:rPr>
              <a:t> </a:t>
            </a:r>
            <a:r>
              <a:rPr lang="en-US" altLang="vi-VN" sz="3800" b="1" dirty="0" err="1">
                <a:latin typeface="Times New Roman" pitchFamily="18" charset="0"/>
              </a:rPr>
              <a:t>nước</a:t>
            </a:r>
            <a:r>
              <a:rPr lang="en-US" altLang="vi-VN" sz="3800" b="1" dirty="0">
                <a:latin typeface="Times New Roman" pitchFamily="18" charset="0"/>
              </a:rPr>
              <a:t> </a:t>
            </a:r>
            <a:r>
              <a:rPr lang="en-US" altLang="vi-VN" sz="3800" b="1" dirty="0" err="1">
                <a:latin typeface="Times New Roman" pitchFamily="18" charset="0"/>
              </a:rPr>
              <a:t>có</a:t>
            </a:r>
            <a:r>
              <a:rPr lang="en-US" altLang="vi-VN" sz="3800" b="1" dirty="0">
                <a:latin typeface="Times New Roman" pitchFamily="18" charset="0"/>
              </a:rPr>
              <a:t> </a:t>
            </a:r>
            <a:r>
              <a:rPr lang="en-US" altLang="vi-VN" sz="3800" b="1" dirty="0" err="1">
                <a:latin typeface="Times New Roman" pitchFamily="18" charset="0"/>
              </a:rPr>
              <a:t>chảy</a:t>
            </a:r>
            <a:r>
              <a:rPr lang="en-US" altLang="vi-VN" sz="3800" b="1" dirty="0">
                <a:latin typeface="Times New Roman" pitchFamily="18" charset="0"/>
              </a:rPr>
              <a:t> </a:t>
            </a:r>
            <a:r>
              <a:rPr lang="en-US" altLang="vi-VN" sz="3800" b="1" dirty="0" err="1">
                <a:latin typeface="Times New Roman" pitchFamily="18" charset="0"/>
              </a:rPr>
              <a:t>ra</a:t>
            </a:r>
            <a:r>
              <a:rPr lang="en-US" altLang="vi-VN" sz="3800" b="1" dirty="0">
                <a:latin typeface="Times New Roman" pitchFamily="18" charset="0"/>
              </a:rPr>
              <a:t> </a:t>
            </a:r>
            <a:r>
              <a:rPr lang="en-US" altLang="vi-VN" sz="3800" b="1" dirty="0" err="1">
                <a:latin typeface="Times New Roman" pitchFamily="18" charset="0"/>
              </a:rPr>
              <a:t>ngoài</a:t>
            </a:r>
            <a:r>
              <a:rPr lang="en-US" altLang="vi-VN" sz="3800" b="1" dirty="0">
                <a:latin typeface="Times New Roman" pitchFamily="18" charset="0"/>
              </a:rPr>
              <a:t> </a:t>
            </a:r>
            <a:r>
              <a:rPr lang="en-US" altLang="vi-VN" sz="3800" b="1" dirty="0" err="1">
                <a:latin typeface="Times New Roman" pitchFamily="18" charset="0"/>
              </a:rPr>
              <a:t>không</a:t>
            </a:r>
            <a:r>
              <a:rPr lang="en-US" altLang="vi-VN" sz="3800" b="1" dirty="0">
                <a:latin typeface="Times New Roman" pitchFamily="18" charset="0"/>
              </a:rPr>
              <a:t>?</a:t>
            </a:r>
          </a:p>
        </p:txBody>
      </p:sp>
      <p:sp>
        <p:nvSpPr>
          <p:cNvPr id="7173" name="Text Box 5"/>
          <p:cNvSpPr txBox="1">
            <a:spLocks noChangeArrowheads="1"/>
          </p:cNvSpPr>
          <p:nvPr/>
        </p:nvSpPr>
        <p:spPr bwMode="auto">
          <a:xfrm>
            <a:off x="4206875" y="2757488"/>
            <a:ext cx="8382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9800">
                <a:solidFill>
                  <a:srgbClr val="FF0000"/>
                </a:solidFill>
                <a:latin typeface="Times New Roman" pitchFamily="18" charset="0"/>
              </a:rPr>
              <a:t>?</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4175125"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817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9" presetClass="entr" presetSubtype="0" fill="hold" grpId="0" nodeType="clickEffect">
                                  <p:stCondLst>
                                    <p:cond delay="0"/>
                                  </p:stCondLst>
                                  <p:iterate type="wd">
                                    <p:tmPct val="10000"/>
                                  </p:iterate>
                                  <p:childTnLst>
                                    <p:set>
                                      <p:cBhvr>
                                        <p:cTn id="10" dur="1" fill="hold">
                                          <p:stCondLst>
                                            <p:cond delay="0"/>
                                          </p:stCondLst>
                                        </p:cTn>
                                        <p:tgtEl>
                                          <p:spTgt spid="7172"/>
                                        </p:tgtEl>
                                        <p:attrNameLst>
                                          <p:attrName>style.visibility</p:attrName>
                                        </p:attrNameLst>
                                      </p:cBhvr>
                                      <p:to>
                                        <p:strVal val="visible"/>
                                      </p:to>
                                    </p:set>
                                    <p:anim calcmode="lin" valueType="num">
                                      <p:cBhvr>
                                        <p:cTn id="11" dur="500" fill="hold"/>
                                        <p:tgtEl>
                                          <p:spTgt spid="7172"/>
                                        </p:tgtEl>
                                        <p:attrNameLst>
                                          <p:attrName>ppt_x</p:attrName>
                                        </p:attrNameLst>
                                      </p:cBhvr>
                                      <p:tavLst>
                                        <p:tav tm="0">
                                          <p:val>
                                            <p:strVal val="#ppt_x-.2"/>
                                          </p:val>
                                        </p:tav>
                                        <p:tav tm="100000">
                                          <p:val>
                                            <p:strVal val="#ppt_x"/>
                                          </p:val>
                                        </p:tav>
                                      </p:tavLst>
                                    </p:anim>
                                    <p:anim calcmode="lin" valueType="num">
                                      <p:cBhvr>
                                        <p:cTn id="12" dur="5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13" dur="500"/>
                                        <p:tgtEl>
                                          <p:spTgt spid="71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xit" presetSubtype="0" fill="hold" grpId="0" nodeType="clickEffect">
                                  <p:stCondLst>
                                    <p:cond delay="0"/>
                                  </p:stCondLst>
                                  <p:childTnLst>
                                    <p:anim calcmode="lin" valueType="num">
                                      <p:cBhvr>
                                        <p:cTn id="17" dur="1000"/>
                                        <p:tgtEl>
                                          <p:spTgt spid="7173"/>
                                        </p:tgtEl>
                                        <p:attrNameLst>
                                          <p:attrName>ppt_w</p:attrName>
                                        </p:attrNameLst>
                                      </p:cBhvr>
                                      <p:tavLst>
                                        <p:tav tm="0">
                                          <p:val>
                                            <p:strVal val="ppt_w"/>
                                          </p:val>
                                        </p:tav>
                                        <p:tav tm="100000">
                                          <p:val>
                                            <p:fltVal val="0"/>
                                          </p:val>
                                        </p:tav>
                                      </p:tavLst>
                                    </p:anim>
                                    <p:anim calcmode="lin" valueType="num">
                                      <p:cBhvr>
                                        <p:cTn id="18" dur="1000"/>
                                        <p:tgtEl>
                                          <p:spTgt spid="7173"/>
                                        </p:tgtEl>
                                        <p:attrNameLst>
                                          <p:attrName>ppt_h</p:attrName>
                                        </p:attrNameLst>
                                      </p:cBhvr>
                                      <p:tavLst>
                                        <p:tav tm="0">
                                          <p:val>
                                            <p:strVal val="ppt_h"/>
                                          </p:val>
                                        </p:tav>
                                        <p:tav tm="100000">
                                          <p:val>
                                            <p:fltVal val="0"/>
                                          </p:val>
                                        </p:tav>
                                      </p:tavLst>
                                    </p:anim>
                                    <p:anim calcmode="lin" valueType="num">
                                      <p:cBhvr>
                                        <p:cTn id="19" dur="1000"/>
                                        <p:tgtEl>
                                          <p:spTgt spid="7173"/>
                                        </p:tgtEl>
                                        <p:attrNameLst>
                                          <p:attrName>style.rotation</p:attrName>
                                        </p:attrNameLst>
                                      </p:cBhvr>
                                      <p:tavLst>
                                        <p:tav tm="0">
                                          <p:val>
                                            <p:fltVal val="0"/>
                                          </p:val>
                                        </p:tav>
                                        <p:tav tm="100000">
                                          <p:val>
                                            <p:fltVal val="90"/>
                                          </p:val>
                                        </p:tav>
                                      </p:tavLst>
                                    </p:anim>
                                    <p:animEffect transition="out" filter="fade">
                                      <p:cBhvr>
                                        <p:cTn id="20" dur="1000"/>
                                        <p:tgtEl>
                                          <p:spTgt spid="7173"/>
                                        </p:tgtEl>
                                      </p:cBhvr>
                                    </p:animEffect>
                                    <p:set>
                                      <p:cBhvr>
                                        <p:cTn id="21" dur="1" fill="hold">
                                          <p:stCondLst>
                                            <p:cond delay="999"/>
                                          </p:stCondLst>
                                        </p:cTn>
                                        <p:tgtEl>
                                          <p:spTgt spid="7173"/>
                                        </p:tgtEl>
                                        <p:attrNameLst>
                                          <p:attrName>style.visibility</p:attrName>
                                        </p:attrNameLst>
                                      </p:cBhvr>
                                      <p:to>
                                        <p:strVal val="hidden"/>
                                      </p:to>
                                    </p:set>
                                  </p:childTnLst>
                                </p:cTn>
                              </p:par>
                              <p:par>
                                <p:cTn id="22" presetID="49" presetClass="entr" presetSubtype="0" repeatCount="10000" decel="100000"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 calcmode="lin" valueType="num">
                                      <p:cBhvr>
                                        <p:cTn id="24" dur="2000" fill="hold"/>
                                        <p:tgtEl>
                                          <p:spTgt spid="7171"/>
                                        </p:tgtEl>
                                        <p:attrNameLst>
                                          <p:attrName>ppt_w</p:attrName>
                                        </p:attrNameLst>
                                      </p:cBhvr>
                                      <p:tavLst>
                                        <p:tav tm="0">
                                          <p:val>
                                            <p:fltVal val="0"/>
                                          </p:val>
                                        </p:tav>
                                        <p:tav tm="100000">
                                          <p:val>
                                            <p:strVal val="#ppt_w"/>
                                          </p:val>
                                        </p:tav>
                                      </p:tavLst>
                                    </p:anim>
                                    <p:anim calcmode="lin" valueType="num">
                                      <p:cBhvr>
                                        <p:cTn id="25" dur="2000" fill="hold"/>
                                        <p:tgtEl>
                                          <p:spTgt spid="7171"/>
                                        </p:tgtEl>
                                        <p:attrNameLst>
                                          <p:attrName>ppt_h</p:attrName>
                                        </p:attrNameLst>
                                      </p:cBhvr>
                                      <p:tavLst>
                                        <p:tav tm="0">
                                          <p:val>
                                            <p:fltVal val="0"/>
                                          </p:val>
                                        </p:tav>
                                        <p:tav tm="100000">
                                          <p:val>
                                            <p:strVal val="#ppt_h"/>
                                          </p:val>
                                        </p:tav>
                                      </p:tavLst>
                                    </p:anim>
                                    <p:anim calcmode="lin" valueType="num">
                                      <p:cBhvr>
                                        <p:cTn id="26" dur="2000" fill="hold"/>
                                        <p:tgtEl>
                                          <p:spTgt spid="7171"/>
                                        </p:tgtEl>
                                        <p:attrNameLst>
                                          <p:attrName>style.rotation</p:attrName>
                                        </p:attrNameLst>
                                      </p:cBhvr>
                                      <p:tavLst>
                                        <p:tav tm="0">
                                          <p:val>
                                            <p:fltVal val="360"/>
                                          </p:val>
                                        </p:tav>
                                        <p:tav tm="100000">
                                          <p:val>
                                            <p:fltVal val="0"/>
                                          </p:val>
                                        </p:tav>
                                      </p:tavLst>
                                    </p:anim>
                                    <p:animEffect transition="in" filter="fade">
                                      <p:cBhvr>
                                        <p:cTn id="27" dur="2000"/>
                                        <p:tgtEl>
                                          <p:spTgt spid="7171"/>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2"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717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5"/>
          <p:cNvGraphicFramePr>
            <a:graphicFrameLocks noGrp="1"/>
          </p:cNvGraphicFramePr>
          <p:nvPr/>
        </p:nvGraphicFramePr>
        <p:xfrm>
          <a:off x="533400" y="1447800"/>
          <a:ext cx="3657600" cy="5033968"/>
        </p:xfrm>
        <a:graphic>
          <a:graphicData uri="http://schemas.openxmlformats.org/drawingml/2006/table">
            <a:tbl>
              <a:tblPr/>
              <a:tblGrid>
                <a:gridCol w="18288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tblGrid>
              <a:tr h="1371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Độ</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cao</a:t>
                      </a:r>
                      <a:r>
                        <a:rPr kumimoji="0" lang="en-US" sz="2800" b="0" i="0" u="none" strike="noStrike" cap="none" normalizeH="0" baseline="0" dirty="0">
                          <a:ln>
                            <a:noFill/>
                          </a:ln>
                          <a:solidFill>
                            <a:schemeClr val="tx1"/>
                          </a:solidFill>
                          <a:effectLst/>
                          <a:latin typeface="Arial" charset="0"/>
                        </a:rPr>
                        <a:t> so </a:t>
                      </a:r>
                      <a:r>
                        <a:rPr kumimoji="0" lang="en-US" sz="2800" b="0" i="0" u="none" strike="noStrike" cap="none" normalizeH="0" baseline="0" dirty="0" err="1">
                          <a:ln>
                            <a:noFill/>
                          </a:ln>
                          <a:solidFill>
                            <a:schemeClr val="tx1"/>
                          </a:solidFill>
                          <a:effectLst/>
                          <a:latin typeface="Arial" charset="0"/>
                        </a:rPr>
                        <a:t>với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mặt</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biển</a:t>
                      </a:r>
                      <a:r>
                        <a:rPr kumimoji="0" lang="en-US" sz="2800" b="0" i="0" u="none" strike="noStrike" cap="none" normalizeH="0" baseline="0" dirty="0">
                          <a:ln>
                            <a:noFill/>
                          </a:ln>
                          <a:solidFill>
                            <a:schemeClr val="tx1"/>
                          </a:solidFill>
                          <a:effectLst/>
                          <a:latin typeface="Arial" charset="0"/>
                        </a:rPr>
                        <a:t> (m)</a:t>
                      </a:r>
                    </a:p>
                  </a:txBody>
                  <a:tcPr marT="45698" marB="4569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Áp suất khí quyển (Pa)</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537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103 360</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8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250</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100 640</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8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400</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98 464</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8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600</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95 744</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8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1000</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92 208</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8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2000</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73 440</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18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3000</a:t>
                      </a:r>
                    </a:p>
                  </a:txBody>
                  <a:tcPr marT="45698" marB="456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71 400</a:t>
                      </a:r>
                    </a:p>
                  </a:txBody>
                  <a:tcPr marT="45698" marB="4569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5" name="Rectangle 4"/>
          <p:cNvSpPr>
            <a:spLocks noChangeArrowheads="1"/>
          </p:cNvSpPr>
          <p:nvPr/>
        </p:nvSpPr>
        <p:spPr bwMode="auto">
          <a:xfrm>
            <a:off x="685800" y="76200"/>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buClr>
                <a:schemeClr val="hlink"/>
              </a:buClr>
              <a:buSzPct val="70000"/>
              <a:buFont typeface="Wingdings" pitchFamily="2" charset="2"/>
              <a:buNone/>
              <a:defRPr/>
            </a:pPr>
            <a:r>
              <a:rPr lang="en-US" sz="4000" b="1" i="1" dirty="0" err="1">
                <a:solidFill>
                  <a:srgbClr val="FF3300"/>
                </a:solidFill>
                <a:effectLst>
                  <a:outerShdw blurRad="38100" dist="38100" dir="2700000" algn="tl">
                    <a:srgbClr val="C0C0C0"/>
                  </a:outerShdw>
                </a:effectLst>
                <a:latin typeface="Times New Roman" pitchFamily="18" charset="0"/>
              </a:rPr>
              <a:t>Có</a:t>
            </a:r>
            <a:r>
              <a:rPr lang="en-US" sz="4000" b="1" i="1" dirty="0">
                <a:solidFill>
                  <a:srgbClr val="FF3300"/>
                </a:solidFill>
                <a:effectLst>
                  <a:outerShdw blurRad="38100" dist="38100" dir="2700000" algn="tl">
                    <a:srgbClr val="C0C0C0"/>
                  </a:outerShdw>
                </a:effectLst>
                <a:latin typeface="Times New Roman" pitchFamily="18" charset="0"/>
              </a:rPr>
              <a:t> </a:t>
            </a:r>
            <a:r>
              <a:rPr lang="en-US" sz="4000" b="1" i="1" dirty="0" err="1">
                <a:solidFill>
                  <a:srgbClr val="FF3300"/>
                </a:solidFill>
                <a:effectLst>
                  <a:outerShdw blurRad="38100" dist="38100" dir="2700000" algn="tl">
                    <a:srgbClr val="C0C0C0"/>
                  </a:outerShdw>
                </a:effectLst>
                <a:latin typeface="Times New Roman" pitchFamily="18" charset="0"/>
              </a:rPr>
              <a:t>thể</a:t>
            </a:r>
            <a:r>
              <a:rPr lang="en-US" sz="4000" b="1" i="1" dirty="0">
                <a:solidFill>
                  <a:srgbClr val="FF3300"/>
                </a:solidFill>
                <a:effectLst>
                  <a:outerShdw blurRad="38100" dist="38100" dir="2700000" algn="tl">
                    <a:srgbClr val="C0C0C0"/>
                  </a:outerShdw>
                </a:effectLst>
                <a:latin typeface="Times New Roman" pitchFamily="18" charset="0"/>
              </a:rPr>
              <a:t> </a:t>
            </a:r>
            <a:r>
              <a:rPr lang="en-US" sz="4000" b="1" i="1" dirty="0" err="1">
                <a:solidFill>
                  <a:srgbClr val="FF3300"/>
                </a:solidFill>
                <a:effectLst>
                  <a:outerShdw blurRad="38100" dist="38100" dir="2700000" algn="tl">
                    <a:srgbClr val="C0C0C0"/>
                  </a:outerShdw>
                </a:effectLst>
                <a:latin typeface="Times New Roman" pitchFamily="18" charset="0"/>
              </a:rPr>
              <a:t>em</a:t>
            </a:r>
            <a:r>
              <a:rPr lang="en-US" sz="4000" b="1" i="1" dirty="0">
                <a:solidFill>
                  <a:srgbClr val="FF3300"/>
                </a:solidFill>
                <a:effectLst>
                  <a:outerShdw blurRad="38100" dist="38100" dir="2700000" algn="tl">
                    <a:srgbClr val="C0C0C0"/>
                  </a:outerShdw>
                </a:effectLst>
                <a:latin typeface="Times New Roman" pitchFamily="18" charset="0"/>
              </a:rPr>
              <a:t> </a:t>
            </a:r>
            <a:r>
              <a:rPr lang="en-US" sz="4000" b="1" i="1" dirty="0" err="1">
                <a:solidFill>
                  <a:srgbClr val="FF3300"/>
                </a:solidFill>
                <a:effectLst>
                  <a:outerShdw blurRad="38100" dist="38100" dir="2700000" algn="tl">
                    <a:srgbClr val="C0C0C0"/>
                  </a:outerShdw>
                </a:effectLst>
                <a:latin typeface="Times New Roman" pitchFamily="18" charset="0"/>
              </a:rPr>
              <a:t>chưa</a:t>
            </a:r>
            <a:r>
              <a:rPr lang="en-US" sz="4000" b="1" i="1" dirty="0">
                <a:solidFill>
                  <a:srgbClr val="FF3300"/>
                </a:solidFill>
                <a:effectLst>
                  <a:outerShdw blurRad="38100" dist="38100" dir="2700000" algn="tl">
                    <a:srgbClr val="C0C0C0"/>
                  </a:outerShdw>
                </a:effectLst>
                <a:latin typeface="Times New Roman" pitchFamily="18" charset="0"/>
              </a:rPr>
              <a:t> </a:t>
            </a:r>
            <a:r>
              <a:rPr lang="en-US" sz="4000" b="1" i="1" dirty="0" err="1">
                <a:solidFill>
                  <a:srgbClr val="FF3300"/>
                </a:solidFill>
                <a:effectLst>
                  <a:outerShdw blurRad="38100" dist="38100" dir="2700000" algn="tl">
                    <a:srgbClr val="C0C0C0"/>
                  </a:outerShdw>
                </a:effectLst>
                <a:latin typeface="Times New Roman" pitchFamily="18" charset="0"/>
              </a:rPr>
              <a:t>biết</a:t>
            </a:r>
            <a:r>
              <a:rPr lang="en-US" sz="4000" b="1" i="1" dirty="0">
                <a:solidFill>
                  <a:srgbClr val="FF3300"/>
                </a:solidFill>
                <a:effectLst>
                  <a:outerShdw blurRad="38100" dist="38100" dir="2700000" algn="tl">
                    <a:srgbClr val="C0C0C0"/>
                  </a:outerShdw>
                </a:effectLst>
                <a:latin typeface="Times New Roman" pitchFamily="18" charset="0"/>
              </a:rPr>
              <a:t>?</a:t>
            </a:r>
          </a:p>
        </p:txBody>
      </p:sp>
      <p:sp>
        <p:nvSpPr>
          <p:cNvPr id="6" name="Rectangle 5"/>
          <p:cNvSpPr>
            <a:spLocks noChangeArrowheads="1"/>
          </p:cNvSpPr>
          <p:nvPr/>
        </p:nvSpPr>
        <p:spPr bwMode="auto">
          <a:xfrm>
            <a:off x="685800" y="656713"/>
            <a:ext cx="8001000"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80000"/>
              </a:lnSpc>
              <a:spcBef>
                <a:spcPct val="20000"/>
              </a:spcBef>
              <a:buClr>
                <a:schemeClr val="hlink"/>
              </a:buClr>
              <a:buSzPct val="70000"/>
              <a:buFont typeface="Wingdings" pitchFamily="2" charset="2"/>
              <a:buNone/>
              <a:defRPr/>
            </a:pPr>
            <a:r>
              <a:rPr lang="en-US" sz="3200" b="1" i="1" dirty="0" err="1">
                <a:solidFill>
                  <a:schemeClr val="accent1">
                    <a:lumMod val="50000"/>
                  </a:schemeClr>
                </a:solidFill>
                <a:latin typeface="Times New Roman" pitchFamily="18" charset="0"/>
              </a:rPr>
              <a:t>Càng</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lên</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cao</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áp</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suất</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khí</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quyển</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càng</a:t>
            </a:r>
            <a:r>
              <a:rPr lang="en-US" sz="3200" b="1" i="1" dirty="0">
                <a:solidFill>
                  <a:schemeClr val="accent1">
                    <a:lumMod val="50000"/>
                  </a:schemeClr>
                </a:solidFill>
                <a:latin typeface="Times New Roman" pitchFamily="18" charset="0"/>
              </a:rPr>
              <a:t> </a:t>
            </a:r>
            <a:r>
              <a:rPr lang="en-US" sz="3200" b="1" i="1" dirty="0" err="1">
                <a:solidFill>
                  <a:schemeClr val="accent1">
                    <a:lumMod val="50000"/>
                  </a:schemeClr>
                </a:solidFill>
                <a:latin typeface="Times New Roman" pitchFamily="18" charset="0"/>
              </a:rPr>
              <a:t>giảm</a:t>
            </a:r>
            <a:r>
              <a:rPr lang="en-US" sz="3200" b="1" i="1" dirty="0">
                <a:solidFill>
                  <a:schemeClr val="accent1">
                    <a:lumMod val="50000"/>
                  </a:schemeClr>
                </a:solidFill>
                <a:latin typeface="Times New Roman" pitchFamily="18" charset="0"/>
              </a:rPr>
              <a:t>.</a:t>
            </a:r>
          </a:p>
        </p:txBody>
      </p:sp>
      <p:sp>
        <p:nvSpPr>
          <p:cNvPr id="7" name="Rectangle 6"/>
          <p:cNvSpPr>
            <a:spLocks noChangeArrowheads="1"/>
          </p:cNvSpPr>
          <p:nvPr/>
        </p:nvSpPr>
        <p:spPr bwMode="auto">
          <a:xfrm>
            <a:off x="4343400" y="1524000"/>
            <a:ext cx="3841173"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80000"/>
              </a:lnSpc>
              <a:spcBef>
                <a:spcPct val="20000"/>
              </a:spcBef>
              <a:buClr>
                <a:schemeClr val="hlink"/>
              </a:buClr>
              <a:buSzPct val="70000"/>
              <a:buFont typeface="Wingdings" pitchFamily="2" charset="2"/>
              <a:buNone/>
              <a:defRPr/>
            </a:pPr>
            <a:r>
              <a:rPr lang="en-US" sz="3200" b="1" i="1" dirty="0" err="1">
                <a:solidFill>
                  <a:srgbClr val="FF3300"/>
                </a:solidFill>
                <a:effectLst>
                  <a:outerShdw blurRad="38100" dist="38100" dir="2700000" algn="tl">
                    <a:srgbClr val="C0C0C0"/>
                  </a:outerShdw>
                </a:effectLst>
                <a:latin typeface="Times New Roman" pitchFamily="18" charset="0"/>
              </a:rPr>
              <a:t>Tại</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sao</a:t>
            </a:r>
            <a:r>
              <a:rPr lang="en-US" sz="3200" b="1" i="1" dirty="0">
                <a:solidFill>
                  <a:srgbClr val="FF3300"/>
                </a:solidFill>
                <a:effectLst>
                  <a:outerShdw blurRad="38100" dist="38100" dir="2700000" algn="tl">
                    <a:srgbClr val="C0C0C0"/>
                  </a:outerShdw>
                </a:effectLst>
                <a:latin typeface="Times New Roman" pitchFamily="18" charset="0"/>
              </a:rPr>
              <a:t>?</a:t>
            </a:r>
          </a:p>
        </p:txBody>
      </p:sp>
      <p:sp>
        <p:nvSpPr>
          <p:cNvPr id="8" name="Rectangle 7"/>
          <p:cNvSpPr>
            <a:spLocks noChangeArrowheads="1"/>
          </p:cNvSpPr>
          <p:nvPr/>
        </p:nvSpPr>
        <p:spPr bwMode="auto">
          <a:xfrm>
            <a:off x="4343400" y="1981200"/>
            <a:ext cx="4343400"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80000"/>
              </a:lnSpc>
              <a:spcBef>
                <a:spcPct val="20000"/>
              </a:spcBef>
              <a:buClr>
                <a:schemeClr val="hlink"/>
              </a:buClr>
              <a:buSzPct val="70000"/>
              <a:buFont typeface="Wingdings" pitchFamily="2" charset="2"/>
              <a:buNone/>
              <a:defRPr/>
            </a:pPr>
            <a:r>
              <a:rPr lang="en-US" sz="3200" b="1" i="1" dirty="0">
                <a:solidFill>
                  <a:schemeClr val="accent1">
                    <a:lumMod val="50000"/>
                  </a:schemeClr>
                </a:solidFill>
                <a:effectLst>
                  <a:outerShdw blurRad="38100" dist="38100" dir="2700000" algn="tl">
                    <a:srgbClr val="C0C0C0"/>
                  </a:outerShdw>
                </a:effectLst>
                <a:latin typeface="Times New Roman" pitchFamily="18" charset="0"/>
              </a:rPr>
              <a:t>Do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mật</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độ</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không</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khí</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giảm</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dần</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theo</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độ</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 </a:t>
            </a:r>
            <a:r>
              <a:rPr lang="en-US" sz="3200" b="1" i="1" dirty="0" err="1">
                <a:solidFill>
                  <a:schemeClr val="accent1">
                    <a:lumMod val="50000"/>
                  </a:schemeClr>
                </a:solidFill>
                <a:effectLst>
                  <a:outerShdw blurRad="38100" dist="38100" dir="2700000" algn="tl">
                    <a:srgbClr val="C0C0C0"/>
                  </a:outerShdw>
                </a:effectLst>
                <a:latin typeface="Times New Roman" pitchFamily="18" charset="0"/>
              </a:rPr>
              <a:t>cao</a:t>
            </a:r>
            <a:r>
              <a:rPr lang="en-US" sz="3200" b="1" i="1" dirty="0">
                <a:solidFill>
                  <a:schemeClr val="accent1">
                    <a:lumMod val="50000"/>
                  </a:schemeClr>
                </a:solidFill>
                <a:effectLst>
                  <a:outerShdw blurRad="38100" dist="38100" dir="2700000" algn="tl">
                    <a:srgbClr val="C0C0C0"/>
                  </a:outerShdw>
                </a:effectLst>
                <a:latin typeface="Times New Roman" pitchFamily="18" charset="0"/>
              </a:rPr>
              <a:t>.</a:t>
            </a:r>
          </a:p>
        </p:txBody>
      </p:sp>
      <p:sp>
        <p:nvSpPr>
          <p:cNvPr id="10" name="Rectangle 9"/>
          <p:cNvSpPr>
            <a:spLocks noChangeArrowheads="1"/>
          </p:cNvSpPr>
          <p:nvPr/>
        </p:nvSpPr>
        <p:spPr bwMode="auto">
          <a:xfrm>
            <a:off x="4343400" y="3018913"/>
            <a:ext cx="4343400"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80000"/>
              </a:lnSpc>
              <a:spcBef>
                <a:spcPct val="20000"/>
              </a:spcBef>
              <a:buClr>
                <a:schemeClr val="hlink"/>
              </a:buClr>
              <a:buSzPct val="70000"/>
              <a:buFont typeface="Wingdings" pitchFamily="2" charset="2"/>
              <a:buNone/>
              <a:defRPr/>
            </a:pPr>
            <a:r>
              <a:rPr lang="en-US" sz="3200" b="1" i="1" dirty="0" err="1">
                <a:solidFill>
                  <a:srgbClr val="FF3300"/>
                </a:solidFill>
                <a:effectLst>
                  <a:outerShdw blurRad="38100" dist="38100" dir="2700000" algn="tl">
                    <a:srgbClr val="C0C0C0"/>
                  </a:outerShdw>
                </a:effectLst>
                <a:latin typeface="Times New Roman" pitchFamily="18" charset="0"/>
              </a:rPr>
              <a:t>Lượng</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oxi</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trong</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máu</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sẽ</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có</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sự</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thay</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đổi</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như</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thế</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nào</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và</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sự</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thay</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đổi</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này</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gây</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ảnh</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hưởng</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như</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thế</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nào</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tới</a:t>
            </a:r>
            <a:r>
              <a:rPr lang="en-US" sz="3200" b="1" i="1" dirty="0">
                <a:solidFill>
                  <a:srgbClr val="FF3300"/>
                </a:solidFill>
                <a:effectLst>
                  <a:outerShdw blurRad="38100" dist="38100" dir="2700000" algn="tl">
                    <a:srgbClr val="C0C0C0"/>
                  </a:outerShdw>
                </a:effectLst>
                <a:latin typeface="Times New Roman" pitchFamily="18" charset="0"/>
              </a:rPr>
              <a:t> con </a:t>
            </a:r>
            <a:r>
              <a:rPr lang="en-US" sz="3200" b="1" i="1" dirty="0" err="1">
                <a:solidFill>
                  <a:srgbClr val="FF3300"/>
                </a:solidFill>
                <a:effectLst>
                  <a:outerShdw blurRad="38100" dist="38100" dir="2700000" algn="tl">
                    <a:srgbClr val="C0C0C0"/>
                  </a:outerShdw>
                </a:effectLst>
                <a:latin typeface="Times New Roman" pitchFamily="18" charset="0"/>
              </a:rPr>
              <a:t>người</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và</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sinh</a:t>
            </a:r>
            <a:r>
              <a:rPr lang="en-US" sz="3200" b="1" i="1" dirty="0">
                <a:solidFill>
                  <a:srgbClr val="FF3300"/>
                </a:solidFill>
                <a:effectLst>
                  <a:outerShdw blurRad="38100" dist="38100" dir="2700000" algn="tl">
                    <a:srgbClr val="C0C0C0"/>
                  </a:outerShdw>
                </a:effectLst>
                <a:latin typeface="Times New Roman" pitchFamily="18" charset="0"/>
              </a:rPr>
              <a:t> </a:t>
            </a:r>
            <a:r>
              <a:rPr lang="en-US" sz="3200" b="1" i="1" dirty="0" err="1">
                <a:solidFill>
                  <a:srgbClr val="FF3300"/>
                </a:solidFill>
                <a:effectLst>
                  <a:outerShdw blurRad="38100" dist="38100" dir="2700000" algn="tl">
                    <a:srgbClr val="C0C0C0"/>
                  </a:outerShdw>
                </a:effectLst>
                <a:latin typeface="Times New Roman" pitchFamily="18" charset="0"/>
              </a:rPr>
              <a:t>vật</a:t>
            </a:r>
            <a:r>
              <a:rPr lang="en-US" sz="3200" b="1" i="1" dirty="0">
                <a:solidFill>
                  <a:srgbClr val="FF3300"/>
                </a:solidFill>
                <a:effectLst>
                  <a:outerShdw blurRad="38100" dist="38100" dir="2700000" algn="tl">
                    <a:srgbClr val="C0C0C0"/>
                  </a:outerShdw>
                </a:effectLst>
                <a:latin typeface="Times New Roman" pitchFamily="18" charset="0"/>
              </a:rPr>
              <a:t>?</a:t>
            </a:r>
          </a:p>
        </p:txBody>
      </p:sp>
      <p:sp>
        <p:nvSpPr>
          <p:cNvPr id="11" name="Rectangle 10"/>
          <p:cNvSpPr/>
          <p:nvPr/>
        </p:nvSpPr>
        <p:spPr>
          <a:xfrm>
            <a:off x="4267200" y="2895600"/>
            <a:ext cx="46482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50000"/>
                  </a:schemeClr>
                </a:solidFill>
                <a:latin typeface="Times New Roman" pitchFamily="18" charset="0"/>
                <a:cs typeface="Times New Roman" pitchFamily="18" charset="0"/>
              </a:rPr>
              <a:t>Khi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lên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cao</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thì</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không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khí</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loãng</a:t>
            </a:r>
            <a:r>
              <a:rPr lang="en-US" sz="2800" b="1" dirty="0">
                <a:solidFill>
                  <a:schemeClr val="accent1">
                    <a:lumMod val="50000"/>
                  </a:schemeClr>
                </a:solidFill>
                <a:latin typeface="Times New Roman" pitchFamily="18" charset="0"/>
                <a:cs typeface="Times New Roman" pitchFamily="18" charset="0"/>
              </a:rPr>
              <a:t>,  do </a:t>
            </a:r>
            <a:r>
              <a:rPr lang="en-US" sz="2800" b="1" dirty="0" err="1">
                <a:solidFill>
                  <a:schemeClr val="accent1">
                    <a:lumMod val="50000"/>
                  </a:schemeClr>
                </a:solidFill>
                <a:latin typeface="Times New Roman" pitchFamily="18" charset="0"/>
                <a:cs typeface="Times New Roman" pitchFamily="18" charset="0"/>
              </a:rPr>
              <a:t>môi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trường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bên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ngoài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và</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bên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trong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cơ</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thể</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luôn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có</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sự</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trao</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đổi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khí</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dẫn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đến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lượng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Oxi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trong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máu</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giảm</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ảnh</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hưởng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đến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sự</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sống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của</a:t>
            </a:r>
            <a:r>
              <a:rPr lang="en-US" sz="2800" b="1" dirty="0">
                <a:solidFill>
                  <a:schemeClr val="accent1">
                    <a:lumMod val="50000"/>
                  </a:schemeClr>
                </a:solidFill>
                <a:latin typeface="Times New Roman" pitchFamily="18" charset="0"/>
                <a:cs typeface="Times New Roman" pitchFamily="18" charset="0"/>
              </a:rPr>
              <a:t> con </a:t>
            </a:r>
            <a:r>
              <a:rPr lang="en-US" sz="2800" b="1" dirty="0" err="1">
                <a:solidFill>
                  <a:schemeClr val="accent1">
                    <a:lumMod val="50000"/>
                  </a:schemeClr>
                </a:solidFill>
                <a:latin typeface="Times New Roman" pitchFamily="18" charset="0"/>
                <a:cs typeface="Times New Roman" pitchFamily="18" charset="0"/>
              </a:rPr>
              <a:t>người</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và</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sinh</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vật</a:t>
            </a:r>
            <a:r>
              <a:rPr lang="en-US" sz="2800" b="1" dirty="0">
                <a:solidFill>
                  <a:schemeClr val="accent1">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22439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38502" y="2057400"/>
            <a:ext cx="590549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dirty="0"/>
              <a:t>Chuẩn bị ba cốc đựng nước muối và 3 quả trứng sao cho </a:t>
            </a:r>
          </a:p>
          <a:p>
            <a:r>
              <a:rPr lang="en-US" sz="3200" dirty="0"/>
              <a:t>Cốc 1: Trứng nổi trên mặt nước</a:t>
            </a:r>
          </a:p>
          <a:p>
            <a:r>
              <a:rPr lang="en-US" sz="3200" dirty="0"/>
              <a:t>Cốc 2: Trứng lơ lửng trong nước</a:t>
            </a:r>
          </a:p>
          <a:p>
            <a:r>
              <a:rPr lang="en-US" sz="3200" dirty="0"/>
              <a:t>Cốc 3: Trứng chìm trong nước</a:t>
            </a:r>
          </a:p>
          <a:p>
            <a:r>
              <a:rPr lang="en-US" sz="3200" dirty="0"/>
              <a:t>- Làm các bài tập 9. (1,2,3,5,6,8,9)</a:t>
            </a:r>
            <a:endParaRPr lang="en-US" sz="3200" b="1" i="1" dirty="0">
              <a:solidFill>
                <a:srgbClr val="CC0000"/>
              </a:solidFill>
              <a:latin typeface=".VnTime" pitchFamily="34" charset="0"/>
            </a:endParaRPr>
          </a:p>
        </p:txBody>
      </p:sp>
      <p:pic>
        <p:nvPicPr>
          <p:cNvPr id="23555" name="Picture 3" descr="Logolo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312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0" y="0"/>
            <a:ext cx="868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800">
                <a:solidFill>
                  <a:srgbClr val="0000FF"/>
                </a:solidFill>
              </a:rPr>
              <a:t>Hướng dẫn về nhà:</a:t>
            </a:r>
          </a:p>
        </p:txBody>
      </p:sp>
    </p:spTree>
    <p:extLst>
      <p:ext uri="{BB962C8B-B14F-4D97-AF65-F5344CB8AC3E}">
        <p14:creationId xmlns:p14="http://schemas.microsoft.com/office/powerpoint/2010/main" val="1123072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0.70"/>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checkerboard(across)">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3-98c9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11734800" cy="936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43000" y="0"/>
            <a:ext cx="12420600" cy="9879628"/>
          </a:xfrm>
          <a:prstGeom prst="rect">
            <a:avLst/>
          </a:prstGeom>
          <a:noFill/>
          <a:ln>
            <a:noFill/>
          </a:ln>
          <a:effectLst>
            <a:glow rad="228600">
              <a:srgbClr val="0B0A05">
                <a:alpha val="40000"/>
              </a:srgbClr>
            </a:glow>
          </a:effectLst>
          <a:scene3d>
            <a:camera prst="orthographicFront">
              <a:rot lat="0" lon="0" rev="0"/>
            </a:camera>
            <a:lightRig rig="chilly" dir="t">
              <a:rot lat="0" lon="0" rev="18480000"/>
            </a:lightRig>
          </a:scene3d>
          <a:sp3d prstMaterial="clear">
            <a:bevelT h="63500"/>
          </a:sp3d>
        </p:spPr>
        <p:txBody>
          <a:bodyPr wrap="square">
            <a:spAutoFit/>
          </a:bodyPr>
          <a:lstStyle/>
          <a:p>
            <a:pPr algn="ctr">
              <a:defRPr/>
            </a:pPr>
            <a:endParaRPr lang="en-US" sz="2400" b="1" dirty="0">
              <a:solidFill>
                <a:srgbClr val="FFFFFF"/>
              </a:solidFill>
              <a:latin typeface="Times New Roman" pitchFamily="18" charset="0"/>
              <a:cs typeface="Times New Roman" pitchFamily="18" charset="0"/>
            </a:endParaRPr>
          </a:p>
          <a:p>
            <a:pPr algn="ctr">
              <a:defRPr/>
            </a:pPr>
            <a:r>
              <a:rPr lang="en-US" sz="2800" b="1" dirty="0" err="1">
                <a:solidFill>
                  <a:srgbClr val="FFFF00"/>
                </a:solidFill>
                <a:latin typeface="Times New Roman" pitchFamily="18" charset="0"/>
                <a:cs typeface="Times New Roman" pitchFamily="18" charset="0"/>
              </a:rPr>
              <a:t>Trái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Đất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này</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là</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của</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chúng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mình</a:t>
            </a:r>
            <a:endParaRPr lang="en-US" sz="2800" b="1" dirty="0">
              <a:solidFill>
                <a:srgbClr val="FFFF00"/>
              </a:solidFill>
              <a:latin typeface="Times New Roman" pitchFamily="18" charset="0"/>
              <a:cs typeface="Times New Roman" pitchFamily="18" charset="0"/>
            </a:endParaRPr>
          </a:p>
          <a:p>
            <a:pPr algn="ctr">
              <a:defRPr/>
            </a:pP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Sáng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tác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Trương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Quang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Lục</a:t>
            </a:r>
            <a:endParaRPr lang="en-US" sz="2800" b="1" dirty="0">
              <a:solidFill>
                <a:srgbClr val="FFFF00"/>
              </a:solidFill>
              <a:latin typeface="Times New Roman" pitchFamily="18" charset="0"/>
              <a:cs typeface="Times New Roman" pitchFamily="18" charset="0"/>
            </a:endParaRPr>
          </a:p>
          <a:p>
            <a:pPr algn="ctr">
              <a:defRPr/>
            </a:pPr>
            <a:endParaRPr lang="en-US" sz="2800" b="1" i="1" dirty="0">
              <a:solidFill>
                <a:srgbClr val="FFFF00"/>
              </a:solidFill>
              <a:latin typeface="Times New Roman" pitchFamily="18" charset="0"/>
              <a:cs typeface="Times New Roman" pitchFamily="18" charset="0"/>
            </a:endParaRPr>
          </a:p>
          <a:p>
            <a:pPr algn="ctr">
              <a:defRPr/>
            </a:pPr>
            <a:endParaRPr lang="en-US" sz="2800" b="1" i="1" dirty="0">
              <a:solidFill>
                <a:srgbClr val="FFFF00"/>
              </a:solidFill>
              <a:latin typeface="Times New Roman" pitchFamily="18" charset="0"/>
              <a:cs typeface="Times New Roman" pitchFamily="18" charset="0"/>
            </a:endParaRPr>
          </a:p>
          <a:p>
            <a:pPr algn="ctr">
              <a:defRPr/>
            </a:pPr>
            <a:r>
              <a:rPr lang="vi-VN" sz="2800" b="1" i="1" dirty="0">
                <a:solidFill>
                  <a:srgbClr val="FFFF00"/>
                </a:solidFill>
                <a:latin typeface="Times New Roman" pitchFamily="18" charset="0"/>
                <a:cs typeface="Times New Roman" pitchFamily="18" charset="0"/>
              </a:rPr>
              <a:t>Trái đất này là của chúng mình</a:t>
            </a:r>
            <a:br>
              <a:rPr lang="vi-VN" sz="2800" b="1" i="1" dirty="0">
                <a:solidFill>
                  <a:srgbClr val="FFFF00"/>
                </a:solidFill>
                <a:latin typeface="Times New Roman" pitchFamily="18" charset="0"/>
                <a:cs typeface="Times New Roman" pitchFamily="18" charset="0"/>
              </a:rPr>
            </a:br>
            <a:r>
              <a:rPr lang="vi-VN" sz="2800" b="1" i="1" dirty="0">
                <a:solidFill>
                  <a:srgbClr val="FFFF00"/>
                </a:solidFill>
                <a:latin typeface="Times New Roman" pitchFamily="18" charset="0"/>
                <a:cs typeface="Times New Roman" pitchFamily="18" charset="0"/>
              </a:rPr>
              <a:t>Quả bóng xanh bay giữa trời xanh</a:t>
            </a:r>
            <a:endParaRPr lang="en-US" sz="2800" b="1" i="1" dirty="0">
              <a:solidFill>
                <a:srgbClr val="FFFF00"/>
              </a:solidFill>
              <a:latin typeface="Times New Roman" pitchFamily="18" charset="0"/>
              <a:cs typeface="Times New Roman" pitchFamily="18" charset="0"/>
            </a:endParaRPr>
          </a:p>
          <a:p>
            <a:pPr algn="ctr">
              <a:defRPr/>
            </a:pPr>
            <a:r>
              <a:rPr lang="vi-VN" sz="2800" b="1" i="1" dirty="0">
                <a:solidFill>
                  <a:srgbClr val="FFFF00"/>
                </a:solidFill>
                <a:latin typeface="Times New Roman" pitchFamily="18" charset="0"/>
                <a:cs typeface="Times New Roman" pitchFamily="18" charset="0"/>
              </a:rPr>
              <a:t/>
            </a:r>
            <a:br>
              <a:rPr lang="vi-VN" sz="2800" b="1" i="1" dirty="0">
                <a:solidFill>
                  <a:srgbClr val="FFFF00"/>
                </a:solidFill>
                <a:latin typeface="Times New Roman" pitchFamily="18" charset="0"/>
                <a:cs typeface="Times New Roman" pitchFamily="18" charset="0"/>
              </a:rPr>
            </a:br>
            <a:r>
              <a:rPr lang="en-US" sz="2800" b="1" i="1" dirty="0">
                <a:solidFill>
                  <a:srgbClr val="FFFF00"/>
                </a:solidFill>
                <a:latin typeface="Times New Roman" pitchFamily="18" charset="0"/>
                <a:cs typeface="Times New Roman" pitchFamily="18" charset="0"/>
              </a:rPr>
              <a:t> </a:t>
            </a:r>
            <a:r>
              <a:rPr lang="vi-VN" sz="2800" b="1" i="1" dirty="0">
                <a:solidFill>
                  <a:srgbClr val="FFFF00"/>
                </a:solidFill>
                <a:latin typeface="Times New Roman" pitchFamily="18" charset="0"/>
                <a:cs typeface="Times New Roman" pitchFamily="18" charset="0"/>
              </a:rPr>
              <a:t>Bồ câu ơi tiếng chim gù thương mến</a:t>
            </a:r>
            <a:br>
              <a:rPr lang="vi-VN" sz="2800" b="1" i="1" dirty="0">
                <a:solidFill>
                  <a:srgbClr val="FFFF00"/>
                </a:solidFill>
                <a:latin typeface="Times New Roman" pitchFamily="18" charset="0"/>
                <a:cs typeface="Times New Roman" pitchFamily="18" charset="0"/>
              </a:rPr>
            </a:br>
            <a:r>
              <a:rPr lang="en-US" sz="2800" b="1" i="1" dirty="0">
                <a:solidFill>
                  <a:srgbClr val="FFFF00"/>
                </a:solidFill>
                <a:latin typeface="Times New Roman" pitchFamily="18" charset="0"/>
                <a:cs typeface="Times New Roman" pitchFamily="18" charset="0"/>
              </a:rPr>
              <a:t> </a:t>
            </a:r>
            <a:r>
              <a:rPr lang="vi-VN" sz="2800" b="1" i="1" dirty="0">
                <a:solidFill>
                  <a:srgbClr val="FFFF00"/>
                </a:solidFill>
                <a:latin typeface="Times New Roman" pitchFamily="18" charset="0"/>
                <a:cs typeface="Times New Roman" pitchFamily="18" charset="0"/>
              </a:rPr>
              <a:t>Hải âu ơi cánh chim vờn trên són</a:t>
            </a:r>
            <a:r>
              <a:rPr lang="en-US" sz="2800" b="1" i="1" dirty="0">
                <a:solidFill>
                  <a:srgbClr val="FFFF00"/>
                </a:solidFill>
                <a:latin typeface="Times New Roman" pitchFamily="18" charset="0"/>
                <a:cs typeface="Times New Roman" pitchFamily="18" charset="0"/>
              </a:rPr>
              <a:t>g</a:t>
            </a:r>
          </a:p>
          <a:p>
            <a:pPr algn="ctr">
              <a:defRPr/>
            </a:pPr>
            <a:r>
              <a:rPr lang="vi-VN" sz="2800" b="1" i="1" dirty="0">
                <a:solidFill>
                  <a:srgbClr val="FFFF00"/>
                </a:solidFill>
                <a:latin typeface="Times New Roman" pitchFamily="18" charset="0"/>
                <a:cs typeface="Times New Roman" pitchFamily="18" charset="0"/>
              </a:rPr>
              <a:t/>
            </a:r>
            <a:br>
              <a:rPr lang="vi-VN" sz="2800" b="1" i="1" dirty="0">
                <a:solidFill>
                  <a:srgbClr val="FFFF00"/>
                </a:solidFill>
                <a:latin typeface="Times New Roman" pitchFamily="18" charset="0"/>
                <a:cs typeface="Times New Roman" pitchFamily="18" charset="0"/>
              </a:rPr>
            </a:br>
            <a:r>
              <a:rPr lang="vi-VN" sz="2800" b="1" i="1" dirty="0">
                <a:solidFill>
                  <a:srgbClr val="FFFF00"/>
                </a:solidFill>
                <a:latin typeface="Times New Roman" pitchFamily="18" charset="0"/>
                <a:cs typeface="Times New Roman" pitchFamily="18" charset="0"/>
              </a:rPr>
              <a:t>Cùng bay nào</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cùng</a:t>
            </a:r>
            <a:r>
              <a:rPr lang="en-US" sz="2800" b="1" i="1" dirty="0">
                <a:solidFill>
                  <a:srgbClr val="FFFF00"/>
                </a:solidFill>
                <a:latin typeface="Times New Roman" pitchFamily="18" charset="0"/>
                <a:cs typeface="Times New Roman" pitchFamily="18" charset="0"/>
              </a:rPr>
              <a:t> bay </a:t>
            </a:r>
            <a:r>
              <a:rPr lang="en-US" sz="2800" b="1" i="1" dirty="0" err="1">
                <a:solidFill>
                  <a:srgbClr val="FFFF00"/>
                </a:solidFill>
                <a:latin typeface="Times New Roman" pitchFamily="18" charset="0"/>
                <a:cs typeface="Times New Roman" pitchFamily="18" charset="0"/>
              </a:rPr>
              <a:t>nào</a:t>
            </a:r>
            <a:endParaRPr lang="en-US" sz="2800" b="1" i="1" dirty="0">
              <a:solidFill>
                <a:srgbClr val="FFFF00"/>
              </a:solidFill>
              <a:latin typeface="Times New Roman" pitchFamily="18" charset="0"/>
              <a:cs typeface="Times New Roman" pitchFamily="18" charset="0"/>
            </a:endParaRPr>
          </a:p>
          <a:p>
            <a:pPr algn="ctr">
              <a:defRPr/>
            </a:pPr>
            <a:r>
              <a:rPr lang="vi-VN" sz="2800" b="1" i="1" dirty="0">
                <a:solidFill>
                  <a:srgbClr val="FFFF00"/>
                </a:solidFill>
                <a:latin typeface="Times New Roman" pitchFamily="18" charset="0"/>
                <a:cs typeface="Times New Roman" pitchFamily="18" charset="0"/>
              </a:rPr>
              <a:t>Cho trái đất quay</a:t>
            </a:r>
            <a:endParaRPr lang="en-US" sz="2800" b="1" i="1" dirty="0">
              <a:solidFill>
                <a:srgbClr val="FFFF00"/>
              </a:solidFill>
              <a:latin typeface="Times New Roman" pitchFamily="18" charset="0"/>
              <a:cs typeface="Times New Roman" pitchFamily="18" charset="0"/>
            </a:endParaRPr>
          </a:p>
          <a:p>
            <a:pPr algn="ctr">
              <a:defRPr/>
            </a:pPr>
            <a:r>
              <a:rPr lang="vi-VN" sz="2800" b="1" i="1" dirty="0">
                <a:solidFill>
                  <a:srgbClr val="FFFF00"/>
                </a:solidFill>
                <a:latin typeface="Times New Roman" pitchFamily="18" charset="0"/>
                <a:cs typeface="Times New Roman" pitchFamily="18" charset="0"/>
              </a:rPr>
              <a:t/>
            </a:r>
            <a:br>
              <a:rPr lang="vi-VN" sz="2800" b="1" i="1" dirty="0">
                <a:solidFill>
                  <a:srgbClr val="FFFF00"/>
                </a:solidFill>
                <a:latin typeface="Times New Roman" pitchFamily="18" charset="0"/>
                <a:cs typeface="Times New Roman" pitchFamily="18" charset="0"/>
              </a:rPr>
            </a:br>
            <a:r>
              <a:rPr lang="vi-VN" sz="2800" b="1" i="1" dirty="0">
                <a:solidFill>
                  <a:srgbClr val="FFFF00"/>
                </a:solidFill>
                <a:latin typeface="Times New Roman" pitchFamily="18" charset="0"/>
                <a:cs typeface="Times New Roman" pitchFamily="18" charset="0"/>
              </a:rPr>
              <a:t>Cùng bay nào </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cùng</a:t>
            </a:r>
            <a:r>
              <a:rPr lang="en-US" sz="2800" b="1" i="1" dirty="0">
                <a:solidFill>
                  <a:srgbClr val="FFFF00"/>
                </a:solidFill>
                <a:latin typeface="Times New Roman" pitchFamily="18" charset="0"/>
                <a:cs typeface="Times New Roman" pitchFamily="18" charset="0"/>
              </a:rPr>
              <a:t> bay </a:t>
            </a:r>
            <a:r>
              <a:rPr lang="en-US" sz="2800" b="1" i="1" dirty="0" err="1">
                <a:solidFill>
                  <a:srgbClr val="FFFF00"/>
                </a:solidFill>
                <a:latin typeface="Times New Roman" pitchFamily="18" charset="0"/>
                <a:cs typeface="Times New Roman" pitchFamily="18" charset="0"/>
              </a:rPr>
              <a:t>nào</a:t>
            </a:r>
            <a:endParaRPr lang="en-US" sz="2800" b="1" i="1" dirty="0">
              <a:solidFill>
                <a:srgbClr val="FFFF00"/>
              </a:solidFill>
              <a:latin typeface="Times New Roman" pitchFamily="18" charset="0"/>
              <a:cs typeface="Times New Roman" pitchFamily="18" charset="0"/>
            </a:endParaRPr>
          </a:p>
          <a:p>
            <a:pPr algn="ctr">
              <a:defRPr/>
            </a:pPr>
            <a:r>
              <a:rPr lang="vi-VN" sz="2800" b="1" i="1" dirty="0">
                <a:solidFill>
                  <a:srgbClr val="FFFF00"/>
                </a:solidFill>
                <a:latin typeface="Times New Roman" pitchFamily="18" charset="0"/>
                <a:cs typeface="Times New Roman" pitchFamily="18" charset="0"/>
              </a:rPr>
              <a:t>Cho trái đất quay</a:t>
            </a:r>
            <a:r>
              <a:rPr lang="en-US" sz="2800" b="1" i="1" dirty="0">
                <a:solidFill>
                  <a:srgbClr val="FFFF00"/>
                </a:solidFill>
                <a:latin typeface="Times New Roman" pitchFamily="18" charset="0"/>
                <a:cs typeface="Times New Roman" pitchFamily="18" charset="0"/>
              </a:rPr>
              <a:t>…</a:t>
            </a:r>
          </a:p>
          <a:p>
            <a:pPr>
              <a:defRPr/>
            </a:pPr>
            <a:endParaRPr lang="en-US" sz="2400" b="1" i="1" dirty="0">
              <a:solidFill>
                <a:srgbClr val="FFFFFF"/>
              </a:solidFill>
              <a:latin typeface="Times New Roman" pitchFamily="18" charset="0"/>
              <a:cs typeface="Times New Roman" pitchFamily="18" charset="0"/>
            </a:endParaRPr>
          </a:p>
          <a:p>
            <a:pPr>
              <a:defRPr/>
            </a:pPr>
            <a:endParaRPr lang="en-US" sz="2400" b="1" i="1" dirty="0">
              <a:solidFill>
                <a:srgbClr val="FFFFFF"/>
              </a:solidFill>
              <a:latin typeface="Times New Roman" pitchFamily="18" charset="0"/>
              <a:cs typeface="Times New Roman" pitchFamily="18" charset="0"/>
            </a:endParaRPr>
          </a:p>
          <a:p>
            <a:pPr>
              <a:defRPr/>
            </a:pPr>
            <a:endParaRPr lang="en-US" sz="2400" b="1" i="1" dirty="0">
              <a:solidFill>
                <a:srgbClr val="FFFFFF"/>
              </a:solidFill>
              <a:latin typeface="Times New Roman" pitchFamily="18" charset="0"/>
              <a:cs typeface="Times New Roman" pitchFamily="18" charset="0"/>
            </a:endParaRPr>
          </a:p>
          <a:p>
            <a:pPr>
              <a:defRPr/>
            </a:pPr>
            <a:endParaRPr lang="en-US" sz="2400" b="1" i="1" dirty="0">
              <a:solidFill>
                <a:srgbClr val="FFFFFF"/>
              </a:solidFill>
              <a:latin typeface="Times New Roman" pitchFamily="18" charset="0"/>
              <a:cs typeface="Times New Roman" pitchFamily="18" charset="0"/>
            </a:endParaRPr>
          </a:p>
          <a:p>
            <a:pPr>
              <a:defRPr/>
            </a:pPr>
            <a:endParaRPr lang="en-US" sz="2400" b="1" i="1" dirty="0">
              <a:solidFill>
                <a:srgbClr val="FFFFFF"/>
              </a:solidFill>
              <a:latin typeface="Times New Roman" pitchFamily="18" charset="0"/>
              <a:cs typeface="Times New Roman" pitchFamily="18" charset="0"/>
            </a:endParaRPr>
          </a:p>
          <a:p>
            <a:pPr>
              <a:defRPr/>
            </a:pPr>
            <a:endParaRPr lang="en-US" sz="2400" b="1" i="1" dirty="0">
              <a:solidFill>
                <a:srgbClr val="FFFFFF"/>
              </a:solidFill>
              <a:latin typeface="Times New Roman" pitchFamily="18" charset="0"/>
              <a:cs typeface="Times New Roman" pitchFamily="18" charset="0"/>
            </a:endParaRPr>
          </a:p>
          <a:p>
            <a:pPr>
              <a:defRPr/>
            </a:pPr>
            <a:endParaRPr lang="en-US" sz="2400" b="1" i="1" dirty="0">
              <a:solidFill>
                <a:srgbClr val="FFFFFF"/>
              </a:solidFill>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pic>
        <p:nvPicPr>
          <p:cNvPr id="2" name="Trai-Dat-Nay-La-Cua-Chung-Minh-Top-Ca-Thieu-Nh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52600" y="609600"/>
            <a:ext cx="609600" cy="609600"/>
          </a:xfrm>
          <a:prstGeom prst="rect">
            <a:avLst/>
          </a:prstGeom>
        </p:spPr>
      </p:pic>
    </p:spTree>
    <p:extLst>
      <p:ext uri="{BB962C8B-B14F-4D97-AF65-F5344CB8AC3E}">
        <p14:creationId xmlns:p14="http://schemas.microsoft.com/office/powerpoint/2010/main" val="1581018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7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304800"/>
            <a:ext cx="9144000" cy="563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5400" b="1">
              <a:solidFill>
                <a:srgbClr val="3333FF"/>
              </a:solidFill>
              <a:latin typeface="Times New Roman" pitchFamily="18" charset="0"/>
            </a:endParaRPr>
          </a:p>
          <a:p>
            <a:pPr marL="342900" indent="-342900" algn="ctr">
              <a:spcBef>
                <a:spcPct val="20000"/>
              </a:spcBef>
            </a:pPr>
            <a:r>
              <a:rPr lang="en-US" sz="4000" b="1">
                <a:solidFill>
                  <a:srgbClr val="3333FF"/>
                </a:solidFill>
              </a:rPr>
              <a:t>TIẾN HÀNH THÍ NGHIỆM ĐỂ:</a:t>
            </a:r>
          </a:p>
          <a:p>
            <a:pPr marL="342900" indent="-342900" algn="ctr">
              <a:spcBef>
                <a:spcPct val="20000"/>
              </a:spcBef>
            </a:pPr>
            <a:endParaRPr lang="en-US" sz="4000" b="1">
              <a:solidFill>
                <a:srgbClr val="3333FF"/>
              </a:solidFill>
            </a:endParaRPr>
          </a:p>
          <a:p>
            <a:pPr marL="342900" indent="-342900" algn="ctr">
              <a:spcBef>
                <a:spcPct val="20000"/>
              </a:spcBef>
              <a:buFontTx/>
              <a:buChar char="-"/>
            </a:pPr>
            <a:r>
              <a:rPr lang="en-US" sz="2400" b="1">
                <a:solidFill>
                  <a:srgbClr val="FF0000"/>
                </a:solidFill>
              </a:rPr>
              <a:t>CHỨNG TỎ SỰ TỒN TẠI CỦA ÁP SUẤT KHÍ QUYỂN</a:t>
            </a:r>
          </a:p>
          <a:p>
            <a:pPr marL="342900" indent="-342900" algn="ctr">
              <a:spcBef>
                <a:spcPct val="20000"/>
              </a:spcBef>
              <a:buFontTx/>
              <a:buChar char="-"/>
            </a:pPr>
            <a:endParaRPr lang="en-US" sz="2400" b="1">
              <a:solidFill>
                <a:srgbClr val="FF0000"/>
              </a:solidFill>
            </a:endParaRPr>
          </a:p>
          <a:p>
            <a:pPr marL="342900" indent="-342900" algn="ctr">
              <a:spcBef>
                <a:spcPct val="20000"/>
              </a:spcBef>
              <a:buFontTx/>
              <a:buChar char="-"/>
            </a:pPr>
            <a:r>
              <a:rPr lang="en-US" sz="2400" b="1">
                <a:solidFill>
                  <a:srgbClr val="FF0000"/>
                </a:solidFill>
              </a:rPr>
              <a:t> PHÁT HIỆN TÍNH CHẤT CỦA ÁP SUẤT KHÍ QUYỂN</a:t>
            </a:r>
          </a:p>
        </p:txBody>
      </p:sp>
      <p:pic>
        <p:nvPicPr>
          <p:cNvPr id="7171" name="Picture 19" descr="Hinh-Anh-Dong-Cuc-Dep-Sieu-De-Thuong-Trang-Tri-Blog- (28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0"/>
            <a:ext cx="2301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0" descr="Hinh-Anh-Dong-Cuc-Dep-Sieu-De-Thuong-Trang-Tri-Blog- (28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0"/>
            <a:ext cx="2301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1" descr="Hinh-Anh-Dong-Cuc-Dep-Sieu-De-Thuong-Trang-Tri-Blog- (28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096000"/>
            <a:ext cx="2301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2" descr="Hinh-Anh-Dong-Cuc-Dep-Sieu-De-Thuong-Trang-Tri-Blog- (28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096000"/>
            <a:ext cx="2301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3" descr="Hinh-Anh-Dong-Cuc-Dep-Sieu-De-Thuong-Trang-Tri-Blog- (28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25" y="6096000"/>
            <a:ext cx="2301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6" descr="ehexv2v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C:\Users\Admin\Downloads\KHANH\VLY7\Hinhnendl.com---Hinh-nen-khong-gian+(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
            <a:ext cx="10287000" cy="7162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Freeform 15"/>
          <p:cNvSpPr>
            <a:spLocks/>
          </p:cNvSpPr>
          <p:nvPr/>
        </p:nvSpPr>
        <p:spPr bwMode="auto">
          <a:xfrm>
            <a:off x="1371600" y="228600"/>
            <a:ext cx="6096000" cy="56388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Rectangle 52"/>
          <p:cNvSpPr>
            <a:spLocks noChangeArrowheads="1"/>
          </p:cNvSpPr>
          <p:nvPr/>
        </p:nvSpPr>
        <p:spPr bwMode="auto">
          <a:xfrm>
            <a:off x="0" y="0"/>
            <a:ext cx="1013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sz="5400" b="1" dirty="0" err="1">
                <a:solidFill>
                  <a:srgbClr val="FFFF00"/>
                </a:solidFill>
                <a:latin typeface="Times New Roman" pitchFamily="18" charset="0"/>
                <a:cs typeface="Times New Roman" pitchFamily="18" charset="0"/>
              </a:rPr>
              <a:t>Bài</a:t>
            </a:r>
            <a:r>
              <a:rPr lang="en-US" sz="5400" b="1" dirty="0">
                <a:solidFill>
                  <a:srgbClr val="FFFF00"/>
                </a:solidFill>
                <a:latin typeface="Times New Roman" pitchFamily="18" charset="0"/>
                <a:cs typeface="Times New Roman" pitchFamily="18" charset="0"/>
              </a:rPr>
              <a:t> 9: ÁP SUẤT KHÍ QUYỂN</a:t>
            </a:r>
          </a:p>
        </p:txBody>
      </p:sp>
    </p:spTree>
    <p:extLst>
      <p:ext uri="{BB962C8B-B14F-4D97-AF65-F5344CB8AC3E}">
        <p14:creationId xmlns:p14="http://schemas.microsoft.com/office/powerpoint/2010/main" val="2468058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8" presetClass="emph" presetSubtype="0" repeatCount="indefinite" fill="hold" grpId="1" nodeType="withEffect">
                                  <p:stCondLst>
                                    <p:cond delay="0"/>
                                  </p:stCondLst>
                                  <p:childTnLst>
                                    <p:animRot by="21600000">
                                      <p:cBhvr>
                                        <p:cTn id="9" dur="2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838200"/>
            <a:ext cx="626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dirty="0">
                <a:solidFill>
                  <a:srgbClr val="000099"/>
                </a:solidFill>
                <a:latin typeface="Times New Roman" pitchFamily="18" charset="0"/>
              </a:rPr>
              <a:t>I</a:t>
            </a:r>
            <a:r>
              <a:rPr lang="en-US" altLang="vi-VN" sz="2400" b="1" u="sng" dirty="0">
                <a:solidFill>
                  <a:srgbClr val="FF0000"/>
                </a:solidFill>
                <a:latin typeface="Times New Roman" pitchFamily="18" charset="0"/>
              </a:rPr>
              <a:t>. SỰ TỒN TẠI CỦA ÁP SUẤT KHÍ QUYỂN:</a:t>
            </a:r>
          </a:p>
        </p:txBody>
      </p:sp>
      <p:pic>
        <p:nvPicPr>
          <p:cNvPr id="9219" name="Picture 3" descr="Espaco_006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Freeform 4"/>
          <p:cNvSpPr>
            <a:spLocks/>
          </p:cNvSpPr>
          <p:nvPr/>
        </p:nvSpPr>
        <p:spPr bwMode="auto">
          <a:xfrm>
            <a:off x="381000" y="1219200"/>
            <a:ext cx="8077200" cy="56388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WordArt 20"/>
          <p:cNvSpPr>
            <a:spLocks noChangeArrowheads="1" noChangeShapeType="1" noTextEdit="1"/>
          </p:cNvSpPr>
          <p:nvPr/>
        </p:nvSpPr>
        <p:spPr bwMode="auto">
          <a:xfrm>
            <a:off x="1219200" y="124622"/>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15391747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1+#ppt_w/2"/>
                                          </p:val>
                                        </p:tav>
                                        <p:tav tm="100000">
                                          <p:val>
                                            <p:strVal val="#ppt_x"/>
                                          </p:val>
                                        </p:tav>
                                      </p:tavLst>
                                    </p:anim>
                                    <p:anim calcmode="lin" valueType="num">
                                      <p:cBhvr additive="base">
                                        <p:cTn id="8" dur="1000" fill="hold"/>
                                        <p:tgtEl>
                                          <p:spTgt spid="92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10" presetClass="entr" presetSubtype="0" fill="hold" grpId="0" nodeType="afterEffect">
                                  <p:stCondLst>
                                    <p:cond delay="200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2000"/>
                                        <p:tgtEl>
                                          <p:spTgt spid="9220"/>
                                        </p:tgtEl>
                                      </p:cBhvr>
                                    </p:animEffect>
                                  </p:childTnLst>
                                </p:cTn>
                              </p:par>
                              <p:par>
                                <p:cTn id="13" presetID="8" presetClass="emph" presetSubtype="0" repeatCount="indefinite" fill="hold" grpId="1" nodeType="withEffect">
                                  <p:stCondLst>
                                    <p:cond delay="0"/>
                                  </p:stCondLst>
                                  <p:childTnLst>
                                    <p:animRot by="21600000">
                                      <p:cBhvr>
                                        <p:cTn id="14" dur="20000" fill="hold"/>
                                        <p:tgtEl>
                                          <p:spTgt spid="9220"/>
                                        </p:tgtEl>
                                        <p:attrNameLst>
                                          <p:attrName>r</p:attrName>
                                        </p:attrNameLst>
                                      </p:cBhvr>
                                    </p:animRot>
                                  </p:childTnLst>
                                </p:cTn>
                              </p:par>
                            </p:childTnLst>
                          </p:cTn>
                        </p:par>
                        <p:par>
                          <p:cTn id="15" fill="hold" nodeType="afterGroup">
                            <p:stCondLst>
                              <p:cond delay="22000"/>
                            </p:stCondLst>
                            <p:childTnLst>
                              <p:par>
                                <p:cTn id="16" presetID="10" presetClass="entr" presetSubtype="0" fill="hold" grpId="0" nodeType="afterEffect">
                                  <p:stCondLst>
                                    <p:cond delay="0"/>
                                  </p:stCondLst>
                                  <p:childTnLst>
                                    <p:set>
                                      <p:cBhvr>
                                        <p:cTn id="17" dur="1" fill="hold">
                                          <p:stCondLst>
                                            <p:cond delay="0"/>
                                          </p:stCondLst>
                                        </p:cTn>
                                        <p:tgtEl>
                                          <p:spTgt spid="9234"/>
                                        </p:tgtEl>
                                        <p:attrNameLst>
                                          <p:attrName>style.visibility</p:attrName>
                                        </p:attrNameLst>
                                      </p:cBhvr>
                                      <p:to>
                                        <p:strVal val="visible"/>
                                      </p:to>
                                    </p:set>
                                    <p:animEffect transition="in" filter="fade">
                                      <p:cBhvr>
                                        <p:cTn id="18" dur="2000"/>
                                        <p:tgtEl>
                                          <p:spTgt spid="92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27"/>
                                        </p:tgtEl>
                                        <p:attrNameLst>
                                          <p:attrName>style.visibility</p:attrName>
                                        </p:attrNameLst>
                                      </p:cBhvr>
                                      <p:to>
                                        <p:strVal val="visible"/>
                                      </p:to>
                                    </p:set>
                                    <p:animEffect transition="in" filter="fade">
                                      <p:cBhvr>
                                        <p:cTn id="21" dur="2000"/>
                                        <p:tgtEl>
                                          <p:spTgt spid="92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228"/>
                                        </p:tgtEl>
                                        <p:attrNameLst>
                                          <p:attrName>style.visibility</p:attrName>
                                        </p:attrNameLst>
                                      </p:cBhvr>
                                      <p:to>
                                        <p:strVal val="visible"/>
                                      </p:to>
                                    </p:set>
                                    <p:animEffect transition="in" filter="fade">
                                      <p:cBhvr>
                                        <p:cTn id="24" dur="2000"/>
                                        <p:tgtEl>
                                          <p:spTgt spid="92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232"/>
                                        </p:tgtEl>
                                        <p:attrNameLst>
                                          <p:attrName>style.visibility</p:attrName>
                                        </p:attrNameLst>
                                      </p:cBhvr>
                                      <p:to>
                                        <p:strVal val="visible"/>
                                      </p:to>
                                    </p:set>
                                    <p:animEffect transition="in" filter="fade">
                                      <p:cBhvr>
                                        <p:cTn id="27" dur="2000"/>
                                        <p:tgtEl>
                                          <p:spTgt spid="92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225"/>
                                        </p:tgtEl>
                                        <p:attrNameLst>
                                          <p:attrName>style.visibility</p:attrName>
                                        </p:attrNameLst>
                                      </p:cBhvr>
                                      <p:to>
                                        <p:strVal val="visible"/>
                                      </p:to>
                                    </p:set>
                                    <p:animEffect transition="in" filter="fade">
                                      <p:cBhvr>
                                        <p:cTn id="30" dur="2000"/>
                                        <p:tgtEl>
                                          <p:spTgt spid="92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226"/>
                                        </p:tgtEl>
                                        <p:attrNameLst>
                                          <p:attrName>style.visibility</p:attrName>
                                        </p:attrNameLst>
                                      </p:cBhvr>
                                      <p:to>
                                        <p:strVal val="visible"/>
                                      </p:to>
                                    </p:set>
                                    <p:animEffect transition="in" filter="fade">
                                      <p:cBhvr>
                                        <p:cTn id="33" dur="2000"/>
                                        <p:tgtEl>
                                          <p:spTgt spid="92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233"/>
                                        </p:tgtEl>
                                        <p:attrNameLst>
                                          <p:attrName>style.visibility</p:attrName>
                                        </p:attrNameLst>
                                      </p:cBhvr>
                                      <p:to>
                                        <p:strVal val="visible"/>
                                      </p:to>
                                    </p:set>
                                    <p:animEffect transition="in" filter="fade">
                                      <p:cBhvr>
                                        <p:cTn id="36" dur="2000"/>
                                        <p:tgtEl>
                                          <p:spTgt spid="92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30"/>
                                        </p:tgtEl>
                                        <p:attrNameLst>
                                          <p:attrName>style.visibility</p:attrName>
                                        </p:attrNameLst>
                                      </p:cBhvr>
                                      <p:to>
                                        <p:strVal val="visible"/>
                                      </p:to>
                                    </p:set>
                                    <p:animEffect transition="in" filter="fade">
                                      <p:cBhvr>
                                        <p:cTn id="39" dur="2000"/>
                                        <p:tgtEl>
                                          <p:spTgt spid="92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229"/>
                                        </p:tgtEl>
                                        <p:attrNameLst>
                                          <p:attrName>style.visibility</p:attrName>
                                        </p:attrNameLst>
                                      </p:cBhvr>
                                      <p:to>
                                        <p:strVal val="visible"/>
                                      </p:to>
                                    </p:set>
                                    <p:animEffect transition="in" filter="fade">
                                      <p:cBhvr>
                                        <p:cTn id="42" dur="2000"/>
                                        <p:tgtEl>
                                          <p:spTgt spid="92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31"/>
                                        </p:tgtEl>
                                        <p:attrNameLst>
                                          <p:attrName>style.visibility</p:attrName>
                                        </p:attrNameLst>
                                      </p:cBhvr>
                                      <p:to>
                                        <p:strVal val="visible"/>
                                      </p:to>
                                    </p:set>
                                    <p:animEffect transition="in" filter="fade">
                                      <p:cBhvr>
                                        <p:cTn id="45" dur="2000"/>
                                        <p:tgtEl>
                                          <p:spTgt spid="92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224"/>
                                        </p:tgtEl>
                                        <p:attrNameLst>
                                          <p:attrName>style.visibility</p:attrName>
                                        </p:attrNameLst>
                                      </p:cBhvr>
                                      <p:to>
                                        <p:strVal val="visible"/>
                                      </p:to>
                                    </p:set>
                                    <p:animEffect transition="in" filter="fade">
                                      <p:cBhvr>
                                        <p:cTn id="48" dur="2000"/>
                                        <p:tgtEl>
                                          <p:spTgt spid="92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223"/>
                                        </p:tgtEl>
                                        <p:attrNameLst>
                                          <p:attrName>style.visibility</p:attrName>
                                        </p:attrNameLst>
                                      </p:cBhvr>
                                      <p:to>
                                        <p:strVal val="visible"/>
                                      </p:to>
                                    </p:set>
                                    <p:animEffect transition="in" filter="fade">
                                      <p:cBhvr>
                                        <p:cTn id="51" dur="2000"/>
                                        <p:tgtEl>
                                          <p:spTgt spid="9223"/>
                                        </p:tgtEl>
                                      </p:cBhvr>
                                    </p:animEffect>
                                  </p:childTnLst>
                                </p:cTn>
                              </p:par>
                            </p:childTnLst>
                          </p:cTn>
                        </p:par>
                        <p:par>
                          <p:cTn id="52" fill="hold" nodeType="afterGroup">
                            <p:stCondLst>
                              <p:cond delay="24000"/>
                            </p:stCondLst>
                            <p:childTnLst>
                              <p:par>
                                <p:cTn id="53" presetID="35" presetClass="emph" presetSubtype="0" fill="hold" grpId="1" nodeType="afterEffect">
                                  <p:stCondLst>
                                    <p:cond delay="0"/>
                                  </p:stCondLst>
                                  <p:childTnLst>
                                    <p:anim calcmode="discrete" valueType="str">
                                      <p:cBhvr>
                                        <p:cTn id="54" dur="1000" fill="hold"/>
                                        <p:tgtEl>
                                          <p:spTgt spid="9227"/>
                                        </p:tgtEl>
                                        <p:attrNameLst>
                                          <p:attrName>style.visibility</p:attrName>
                                        </p:attrNameLst>
                                      </p:cBhvr>
                                      <p:tavLst>
                                        <p:tav tm="0">
                                          <p:val>
                                            <p:strVal val="hidden"/>
                                          </p:val>
                                        </p:tav>
                                        <p:tav tm="50000">
                                          <p:val>
                                            <p:strVal val="visible"/>
                                          </p:val>
                                        </p:tav>
                                      </p:tavLst>
                                    </p:anim>
                                  </p:childTnLst>
                                </p:cTn>
                              </p:par>
                              <p:par>
                                <p:cTn id="55" presetID="35" presetClass="emph" presetSubtype="0" fill="hold" grpId="1" nodeType="withEffect">
                                  <p:stCondLst>
                                    <p:cond delay="0"/>
                                  </p:stCondLst>
                                  <p:childTnLst>
                                    <p:anim calcmode="discrete" valueType="str">
                                      <p:cBhvr>
                                        <p:cTn id="56" dur="1000" fill="hold"/>
                                        <p:tgtEl>
                                          <p:spTgt spid="9228"/>
                                        </p:tgtEl>
                                        <p:attrNameLst>
                                          <p:attrName>style.visibility</p:attrName>
                                        </p:attrNameLst>
                                      </p:cBhvr>
                                      <p:tavLst>
                                        <p:tav tm="0">
                                          <p:val>
                                            <p:strVal val="hidden"/>
                                          </p:val>
                                        </p:tav>
                                        <p:tav tm="50000">
                                          <p:val>
                                            <p:strVal val="visible"/>
                                          </p:val>
                                        </p:tav>
                                      </p:tavLst>
                                    </p:anim>
                                  </p:childTnLst>
                                </p:cTn>
                              </p:par>
                              <p:par>
                                <p:cTn id="57" presetID="35" presetClass="emph" presetSubtype="0" fill="hold" grpId="1" nodeType="withEffect">
                                  <p:stCondLst>
                                    <p:cond delay="0"/>
                                  </p:stCondLst>
                                  <p:childTnLst>
                                    <p:anim calcmode="discrete" valueType="str">
                                      <p:cBhvr>
                                        <p:cTn id="58" dur="1000" fill="hold"/>
                                        <p:tgtEl>
                                          <p:spTgt spid="9232"/>
                                        </p:tgtEl>
                                        <p:attrNameLst>
                                          <p:attrName>style.visibility</p:attrName>
                                        </p:attrNameLst>
                                      </p:cBhvr>
                                      <p:tavLst>
                                        <p:tav tm="0">
                                          <p:val>
                                            <p:strVal val="hidden"/>
                                          </p:val>
                                        </p:tav>
                                        <p:tav tm="50000">
                                          <p:val>
                                            <p:strVal val="visible"/>
                                          </p:val>
                                        </p:tav>
                                      </p:tavLst>
                                    </p:anim>
                                  </p:childTnLst>
                                </p:cTn>
                              </p:par>
                              <p:par>
                                <p:cTn id="59" presetID="35" presetClass="emph" presetSubtype="0" fill="hold" grpId="1" nodeType="withEffect">
                                  <p:stCondLst>
                                    <p:cond delay="0"/>
                                  </p:stCondLst>
                                  <p:childTnLst>
                                    <p:anim calcmode="discrete" valueType="str">
                                      <p:cBhvr>
                                        <p:cTn id="60" dur="1000" fill="hold"/>
                                        <p:tgtEl>
                                          <p:spTgt spid="9225"/>
                                        </p:tgtEl>
                                        <p:attrNameLst>
                                          <p:attrName>style.visibility</p:attrName>
                                        </p:attrNameLst>
                                      </p:cBhvr>
                                      <p:tavLst>
                                        <p:tav tm="0">
                                          <p:val>
                                            <p:strVal val="hidden"/>
                                          </p:val>
                                        </p:tav>
                                        <p:tav tm="50000">
                                          <p:val>
                                            <p:strVal val="visible"/>
                                          </p:val>
                                        </p:tav>
                                      </p:tavLst>
                                    </p:anim>
                                  </p:childTnLst>
                                </p:cTn>
                              </p:par>
                              <p:par>
                                <p:cTn id="61" presetID="35" presetClass="emph" presetSubtype="0" fill="hold" grpId="1" nodeType="withEffect">
                                  <p:stCondLst>
                                    <p:cond delay="0"/>
                                  </p:stCondLst>
                                  <p:childTnLst>
                                    <p:anim calcmode="discrete" valueType="str">
                                      <p:cBhvr>
                                        <p:cTn id="62" dur="1000" fill="hold"/>
                                        <p:tgtEl>
                                          <p:spTgt spid="9226"/>
                                        </p:tgtEl>
                                        <p:attrNameLst>
                                          <p:attrName>style.visibility</p:attrName>
                                        </p:attrNameLst>
                                      </p:cBhvr>
                                      <p:tavLst>
                                        <p:tav tm="0">
                                          <p:val>
                                            <p:strVal val="hidden"/>
                                          </p:val>
                                        </p:tav>
                                        <p:tav tm="50000">
                                          <p:val>
                                            <p:strVal val="visible"/>
                                          </p:val>
                                        </p:tav>
                                      </p:tavLst>
                                    </p:anim>
                                  </p:childTnLst>
                                </p:cTn>
                              </p:par>
                              <p:par>
                                <p:cTn id="63" presetID="35" presetClass="emph" presetSubtype="0" fill="hold" grpId="1" nodeType="withEffect">
                                  <p:stCondLst>
                                    <p:cond delay="0"/>
                                  </p:stCondLst>
                                  <p:childTnLst>
                                    <p:anim calcmode="discrete" valueType="str">
                                      <p:cBhvr>
                                        <p:cTn id="64" dur="1000" fill="hold"/>
                                        <p:tgtEl>
                                          <p:spTgt spid="9233"/>
                                        </p:tgtEl>
                                        <p:attrNameLst>
                                          <p:attrName>style.visibility</p:attrName>
                                        </p:attrNameLst>
                                      </p:cBhvr>
                                      <p:tavLst>
                                        <p:tav tm="0">
                                          <p:val>
                                            <p:strVal val="hidden"/>
                                          </p:val>
                                        </p:tav>
                                        <p:tav tm="50000">
                                          <p:val>
                                            <p:strVal val="visible"/>
                                          </p:val>
                                        </p:tav>
                                      </p:tavLst>
                                    </p:anim>
                                  </p:childTnLst>
                                </p:cTn>
                              </p:par>
                              <p:par>
                                <p:cTn id="65" presetID="35" presetClass="emph" presetSubtype="0" fill="hold" grpId="1" nodeType="withEffect">
                                  <p:stCondLst>
                                    <p:cond delay="0"/>
                                  </p:stCondLst>
                                  <p:childTnLst>
                                    <p:anim calcmode="discrete" valueType="str">
                                      <p:cBhvr>
                                        <p:cTn id="66" dur="1000" fill="hold"/>
                                        <p:tgtEl>
                                          <p:spTgt spid="9230"/>
                                        </p:tgtEl>
                                        <p:attrNameLst>
                                          <p:attrName>style.visibility</p:attrName>
                                        </p:attrNameLst>
                                      </p:cBhvr>
                                      <p:tavLst>
                                        <p:tav tm="0">
                                          <p:val>
                                            <p:strVal val="hidden"/>
                                          </p:val>
                                        </p:tav>
                                        <p:tav tm="50000">
                                          <p:val>
                                            <p:strVal val="visible"/>
                                          </p:val>
                                        </p:tav>
                                      </p:tavLst>
                                    </p:anim>
                                  </p:childTnLst>
                                </p:cTn>
                              </p:par>
                              <p:par>
                                <p:cTn id="67" presetID="35" presetClass="emph" presetSubtype="0" fill="hold" grpId="1" nodeType="withEffect">
                                  <p:stCondLst>
                                    <p:cond delay="0"/>
                                  </p:stCondLst>
                                  <p:childTnLst>
                                    <p:anim calcmode="discrete" valueType="str">
                                      <p:cBhvr>
                                        <p:cTn id="68" dur="1000" fill="hold"/>
                                        <p:tgtEl>
                                          <p:spTgt spid="9229"/>
                                        </p:tgtEl>
                                        <p:attrNameLst>
                                          <p:attrName>style.visibility</p:attrName>
                                        </p:attrNameLst>
                                      </p:cBhvr>
                                      <p:tavLst>
                                        <p:tav tm="0">
                                          <p:val>
                                            <p:strVal val="hidden"/>
                                          </p:val>
                                        </p:tav>
                                        <p:tav tm="50000">
                                          <p:val>
                                            <p:strVal val="visible"/>
                                          </p:val>
                                        </p:tav>
                                      </p:tavLst>
                                    </p:anim>
                                  </p:childTnLst>
                                </p:cTn>
                              </p:par>
                              <p:par>
                                <p:cTn id="69" presetID="35" presetClass="emph" presetSubtype="0" fill="hold" grpId="1" nodeType="withEffect">
                                  <p:stCondLst>
                                    <p:cond delay="0"/>
                                  </p:stCondLst>
                                  <p:childTnLst>
                                    <p:anim calcmode="discrete" valueType="str">
                                      <p:cBhvr>
                                        <p:cTn id="70" dur="1000" fill="hold"/>
                                        <p:tgtEl>
                                          <p:spTgt spid="9231"/>
                                        </p:tgtEl>
                                        <p:attrNameLst>
                                          <p:attrName>style.visibility</p:attrName>
                                        </p:attrNameLst>
                                      </p:cBhvr>
                                      <p:tavLst>
                                        <p:tav tm="0">
                                          <p:val>
                                            <p:strVal val="hidden"/>
                                          </p:val>
                                        </p:tav>
                                        <p:tav tm="50000">
                                          <p:val>
                                            <p:strVal val="visible"/>
                                          </p:val>
                                        </p:tav>
                                      </p:tavLst>
                                    </p:anim>
                                  </p:childTnLst>
                                </p:cTn>
                              </p:par>
                              <p:par>
                                <p:cTn id="71" presetID="35" presetClass="emph" presetSubtype="0" fill="hold" grpId="1" nodeType="withEffect">
                                  <p:stCondLst>
                                    <p:cond delay="0"/>
                                  </p:stCondLst>
                                  <p:childTnLst>
                                    <p:anim calcmode="discrete" valueType="str">
                                      <p:cBhvr>
                                        <p:cTn id="72" dur="1000" fill="hold"/>
                                        <p:tgtEl>
                                          <p:spTgt spid="9224"/>
                                        </p:tgtEl>
                                        <p:attrNameLst>
                                          <p:attrName>style.visibility</p:attrName>
                                        </p:attrNameLst>
                                      </p:cBhvr>
                                      <p:tavLst>
                                        <p:tav tm="0">
                                          <p:val>
                                            <p:strVal val="hidden"/>
                                          </p:val>
                                        </p:tav>
                                        <p:tav tm="50000">
                                          <p:val>
                                            <p:strVal val="visible"/>
                                          </p:val>
                                        </p:tav>
                                      </p:tavLst>
                                    </p:anim>
                                  </p:childTnLst>
                                </p:cTn>
                              </p:par>
                              <p:par>
                                <p:cTn id="73" presetID="35" presetClass="emph" presetSubtype="0" fill="hold" grpId="1" nodeType="withEffect">
                                  <p:stCondLst>
                                    <p:cond delay="0"/>
                                  </p:stCondLst>
                                  <p:childTnLst>
                                    <p:anim calcmode="discrete" valueType="str">
                                      <p:cBhvr>
                                        <p:cTn id="74" dur="1000" fill="hold"/>
                                        <p:tgtEl>
                                          <p:spTgt spid="9223"/>
                                        </p:tgtEl>
                                        <p:attrNameLst>
                                          <p:attrName>style.visibility</p:attrName>
                                        </p:attrNameLst>
                                      </p:cBhvr>
                                      <p:tavLst>
                                        <p:tav tm="0">
                                          <p:val>
                                            <p:strVal val="hidden"/>
                                          </p:val>
                                        </p:tav>
                                        <p:tav tm="50000">
                                          <p:val>
                                            <p:strVal val="visible"/>
                                          </p:val>
                                        </p:tav>
                                      </p:tavLst>
                                    </p:anim>
                                  </p:childTnLst>
                                </p:cTn>
                              </p:par>
                              <p:par>
                                <p:cTn id="75" presetID="35" presetClass="emph" presetSubtype="0" fill="hold" grpId="1" nodeType="withEffect">
                                  <p:stCondLst>
                                    <p:cond delay="0"/>
                                  </p:stCondLst>
                                  <p:childTnLst>
                                    <p:anim calcmode="discrete" valueType="str">
                                      <p:cBhvr>
                                        <p:cTn id="76" dur="1000" fill="hold"/>
                                        <p:tgtEl>
                                          <p:spTgt spid="923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0" grpId="0" animBg="1"/>
      <p:bldP spid="9220" grpId="1" animBg="1"/>
      <p:bldP spid="9223" grpId="0" animBg="1"/>
      <p:bldP spid="9223" grpId="1" animBg="1"/>
      <p:bldP spid="9224" grpId="0" animBg="1"/>
      <p:bldP spid="9224" grpId="1" animBg="1"/>
      <p:bldP spid="9225" grpId="0" animBg="1"/>
      <p:bldP spid="9225" grpId="1" animBg="1"/>
      <p:bldP spid="9226" grpId="0" animBg="1"/>
      <p:bldP spid="9226" grpId="1" animBg="1"/>
      <p:bldP spid="9227" grpId="0" animBg="1"/>
      <p:bldP spid="9227" grpId="1" animBg="1"/>
      <p:bldP spid="9228" grpId="0" animBg="1"/>
      <p:bldP spid="9228" grpId="1" animBg="1"/>
      <p:bldP spid="9229" grpId="0" animBg="1"/>
      <p:bldP spid="9229" grpId="1" animBg="1"/>
      <p:bldP spid="9230" grpId="0" animBg="1"/>
      <p:bldP spid="9230" grpId="1" animBg="1"/>
      <p:bldP spid="9231" grpId="0" animBg="1"/>
      <p:bldP spid="9231" grpId="1" animBg="1"/>
      <p:bldP spid="9232" grpId="0" animBg="1"/>
      <p:bldP spid="9232" grpId="1" animBg="1"/>
      <p:bldP spid="9233" grpId="0" animBg="1"/>
      <p:bldP spid="9233" grpId="1" animBg="1"/>
      <p:bldP spid="9234" grpId="0" animBg="1"/>
      <p:bldP spid="92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274638"/>
            <a:ext cx="4267200" cy="5821362"/>
          </a:xfrm>
        </p:spPr>
        <p:txBody>
          <a:bodyPr>
            <a:normAutofit/>
          </a:bodyPr>
          <a:lstStyle/>
          <a:p>
            <a:pPr algn="l"/>
            <a:r>
              <a:rPr lang="en-US" sz="3600" dirty="0" err="1">
                <a:latin typeface="Times New Roman" pitchFamily="18" charset="0"/>
              </a:rPr>
              <a:t>Khí</a:t>
            </a:r>
            <a:r>
              <a:rPr lang="en-US" sz="3600" dirty="0">
                <a:latin typeface="Times New Roman" pitchFamily="18" charset="0"/>
              </a:rPr>
              <a:t> </a:t>
            </a:r>
            <a:r>
              <a:rPr lang="en-US" sz="3600" dirty="0" err="1">
                <a:latin typeface="Times New Roman" pitchFamily="18" charset="0"/>
              </a:rPr>
              <a:t>quyển</a:t>
            </a:r>
            <a:r>
              <a:rPr lang="en-US" sz="3600" dirty="0">
                <a:latin typeface="Times New Roman" pitchFamily="18" charset="0"/>
              </a:rPr>
              <a:t> </a:t>
            </a:r>
            <a:r>
              <a:rPr lang="en-US" sz="3600" dirty="0" err="1">
                <a:latin typeface="Times New Roman" pitchFamily="18" charset="0"/>
              </a:rPr>
              <a:t>có</a:t>
            </a:r>
            <a:r>
              <a:rPr lang="en-US" sz="3600" dirty="0">
                <a:latin typeface="Times New Roman" pitchFamily="18" charset="0"/>
              </a:rPr>
              <a:t> </a:t>
            </a:r>
            <a:r>
              <a:rPr lang="en-US" sz="3600" dirty="0" err="1">
                <a:latin typeface="Times New Roman" pitchFamily="18" charset="0"/>
              </a:rPr>
              <a:t>vai</a:t>
            </a:r>
            <a:r>
              <a:rPr lang="en-US" sz="3600" dirty="0">
                <a:latin typeface="Times New Roman" pitchFamily="18" charset="0"/>
              </a:rPr>
              <a:t> </a:t>
            </a:r>
            <a:r>
              <a:rPr lang="en-US" sz="3600" dirty="0" err="1">
                <a:latin typeface="Times New Roman" pitchFamily="18" charset="0"/>
              </a:rPr>
              <a:t>trò</a:t>
            </a:r>
            <a:r>
              <a:rPr lang="en-US" sz="3600" dirty="0">
                <a:latin typeface="Times New Roman" pitchFamily="18" charset="0"/>
              </a:rPr>
              <a:t> </a:t>
            </a:r>
            <a:r>
              <a:rPr lang="en-US" sz="3600" dirty="0" err="1">
                <a:latin typeface="Times New Roman" pitchFamily="18" charset="0"/>
              </a:rPr>
              <a:t>vô</a:t>
            </a:r>
            <a:r>
              <a:rPr lang="en-US" sz="3600" dirty="0">
                <a:latin typeface="Times New Roman" pitchFamily="18" charset="0"/>
              </a:rPr>
              <a:t> </a:t>
            </a:r>
            <a:r>
              <a:rPr lang="en-US" sz="3600" dirty="0" err="1">
                <a:latin typeface="Times New Roman" pitchFamily="18" charset="0"/>
              </a:rPr>
              <a:t>cùng</a:t>
            </a:r>
            <a:r>
              <a:rPr lang="en-US" sz="3600" dirty="0">
                <a:latin typeface="Times New Roman" pitchFamily="18" charset="0"/>
              </a:rPr>
              <a:t> </a:t>
            </a:r>
            <a:r>
              <a:rPr lang="en-US" sz="3600" dirty="0" err="1">
                <a:latin typeface="Times New Roman" pitchFamily="18" charset="0"/>
              </a:rPr>
              <a:t>quan</a:t>
            </a:r>
            <a:r>
              <a:rPr lang="en-US" sz="3600" dirty="0">
                <a:latin typeface="Times New Roman" pitchFamily="18" charset="0"/>
              </a:rPr>
              <a:t> </a:t>
            </a:r>
            <a:r>
              <a:rPr lang="en-US" sz="3600" dirty="0" err="1">
                <a:latin typeface="Times New Roman" pitchFamily="18" charset="0"/>
              </a:rPr>
              <a:t>trọng</a:t>
            </a:r>
            <a:r>
              <a:rPr lang="en-US" sz="3600" dirty="0">
                <a:latin typeface="Times New Roman" pitchFamily="18" charset="0"/>
              </a:rPr>
              <a:t> </a:t>
            </a:r>
            <a:r>
              <a:rPr lang="en-US" sz="3600" dirty="0" err="1">
                <a:latin typeface="Times New Roman" pitchFamily="18" charset="0"/>
              </a:rPr>
              <a:t>với</a:t>
            </a:r>
            <a:r>
              <a:rPr lang="en-US" sz="3600" dirty="0">
                <a:latin typeface="Times New Roman" pitchFamily="18" charset="0"/>
              </a:rPr>
              <a:t> </a:t>
            </a:r>
            <a:r>
              <a:rPr lang="en-US" sz="3600" dirty="0" err="1">
                <a:latin typeface="Times New Roman" pitchFamily="18" charset="0"/>
              </a:rPr>
              <a:t>sự</a:t>
            </a:r>
            <a:r>
              <a:rPr lang="en-US" sz="3600" dirty="0">
                <a:latin typeface="Times New Roman" pitchFamily="18" charset="0"/>
              </a:rPr>
              <a:t> </a:t>
            </a:r>
            <a:r>
              <a:rPr lang="en-US" sz="3600" dirty="0" err="1">
                <a:latin typeface="Times New Roman" pitchFamily="18" charset="0"/>
              </a:rPr>
              <a:t>tồn</a:t>
            </a:r>
            <a:r>
              <a:rPr lang="en-US" sz="3600" dirty="0">
                <a:latin typeface="Times New Roman" pitchFamily="18" charset="0"/>
              </a:rPr>
              <a:t> </a:t>
            </a:r>
            <a:r>
              <a:rPr lang="en-US" sz="3600" dirty="0" err="1">
                <a:latin typeface="Times New Roman" pitchFamily="18" charset="0"/>
              </a:rPr>
              <a:t>tại</a:t>
            </a:r>
            <a:r>
              <a:rPr lang="en-US" sz="3600" dirty="0">
                <a:latin typeface="Times New Roman" pitchFamily="18" charset="0"/>
              </a:rPr>
              <a:t> </a:t>
            </a:r>
            <a:r>
              <a:rPr lang="en-US" sz="3600" dirty="0" err="1">
                <a:latin typeface="Times New Roman" pitchFamily="18" charset="0"/>
              </a:rPr>
              <a:t>và</a:t>
            </a:r>
            <a:r>
              <a:rPr lang="en-US" sz="3600" dirty="0">
                <a:latin typeface="Times New Roman" pitchFamily="18" charset="0"/>
              </a:rPr>
              <a:t> </a:t>
            </a:r>
            <a:r>
              <a:rPr lang="en-US" sz="3600" dirty="0" err="1">
                <a:latin typeface="Times New Roman" pitchFamily="18" charset="0"/>
              </a:rPr>
              <a:t>phát</a:t>
            </a:r>
            <a:r>
              <a:rPr lang="en-US" sz="3600" dirty="0">
                <a:latin typeface="Times New Roman" pitchFamily="18" charset="0"/>
              </a:rPr>
              <a:t> </a:t>
            </a:r>
            <a:r>
              <a:rPr lang="en-US" sz="3600" dirty="0" err="1">
                <a:latin typeface="Times New Roman" pitchFamily="18" charset="0"/>
              </a:rPr>
              <a:t>triển</a:t>
            </a:r>
            <a:r>
              <a:rPr lang="en-US" sz="3600" dirty="0">
                <a:latin typeface="Times New Roman" pitchFamily="18" charset="0"/>
              </a:rPr>
              <a:t> </a:t>
            </a:r>
            <a:r>
              <a:rPr lang="en-US" sz="3600" dirty="0" err="1">
                <a:latin typeface="Times New Roman" pitchFamily="18" charset="0"/>
              </a:rPr>
              <a:t>của</a:t>
            </a:r>
            <a:r>
              <a:rPr lang="en-US" sz="3600" dirty="0">
                <a:latin typeface="Times New Roman" pitchFamily="18" charset="0"/>
              </a:rPr>
              <a:t> </a:t>
            </a:r>
            <a:r>
              <a:rPr lang="en-US" sz="3600" dirty="0" err="1">
                <a:latin typeface="Times New Roman" pitchFamily="18" charset="0"/>
              </a:rPr>
              <a:t>sinh</a:t>
            </a:r>
            <a:r>
              <a:rPr lang="en-US" sz="3600" dirty="0">
                <a:latin typeface="Times New Roman" pitchFamily="18" charset="0"/>
              </a:rPr>
              <a:t> </a:t>
            </a:r>
            <a:r>
              <a:rPr lang="en-US" sz="3600" dirty="0" err="1">
                <a:latin typeface="Times New Roman" pitchFamily="18" charset="0"/>
              </a:rPr>
              <a:t>vật</a:t>
            </a:r>
            <a:r>
              <a:rPr lang="en-US" sz="3600" dirty="0">
                <a:latin typeface="Times New Roman" pitchFamily="18" charset="0"/>
              </a:rPr>
              <a:t> </a:t>
            </a:r>
            <a:r>
              <a:rPr lang="en-US" sz="3600" dirty="0" err="1">
                <a:latin typeface="Times New Roman" pitchFamily="18" charset="0"/>
              </a:rPr>
              <a:t>trên</a:t>
            </a:r>
            <a:r>
              <a:rPr lang="en-US" sz="3600" dirty="0">
                <a:latin typeface="Times New Roman" pitchFamily="18" charset="0"/>
              </a:rPr>
              <a:t> </a:t>
            </a:r>
            <a:r>
              <a:rPr lang="en-US" sz="3600" dirty="0" err="1">
                <a:latin typeface="Times New Roman" pitchFamily="18" charset="0"/>
              </a:rPr>
              <a:t>Trái</a:t>
            </a:r>
            <a:r>
              <a:rPr lang="en-US" sz="3600" dirty="0">
                <a:latin typeface="Times New Roman" pitchFamily="18" charset="0"/>
              </a:rPr>
              <a:t> </a:t>
            </a:r>
            <a:r>
              <a:rPr lang="en-US" sz="3600" dirty="0" err="1">
                <a:latin typeface="Times New Roman" pitchFamily="18" charset="0"/>
              </a:rPr>
              <a:t>đất</a:t>
            </a:r>
            <a:r>
              <a:rPr lang="en-US" sz="3600" dirty="0">
                <a:latin typeface="Times New Roman" pitchFamily="18" charset="0"/>
              </a:rPr>
              <a:t>, </a:t>
            </a:r>
            <a:r>
              <a:rPr lang="en-US" sz="3600" dirty="0" err="1">
                <a:latin typeface="Times New Roman" pitchFamily="18" charset="0"/>
              </a:rPr>
              <a:t>đồng</a:t>
            </a:r>
            <a:r>
              <a:rPr lang="en-US" sz="3600" dirty="0">
                <a:latin typeface="Times New Roman" pitchFamily="18" charset="0"/>
              </a:rPr>
              <a:t> </a:t>
            </a:r>
            <a:r>
              <a:rPr lang="en-US" sz="3600" dirty="0" err="1">
                <a:latin typeface="Times New Roman" pitchFamily="18" charset="0"/>
              </a:rPr>
              <a:t>thời</a:t>
            </a:r>
            <a:r>
              <a:rPr lang="en-US" sz="3600" dirty="0">
                <a:latin typeface="Times New Roman" pitchFamily="18" charset="0"/>
              </a:rPr>
              <a:t> </a:t>
            </a:r>
            <a:r>
              <a:rPr lang="en-US" sz="3600" dirty="0" err="1">
                <a:latin typeface="Times New Roman" pitchFamily="18" charset="0"/>
              </a:rPr>
              <a:t>nó</a:t>
            </a:r>
            <a:r>
              <a:rPr lang="en-US" sz="3600" dirty="0">
                <a:latin typeface="Times New Roman" pitchFamily="18" charset="0"/>
              </a:rPr>
              <a:t> </a:t>
            </a:r>
            <a:r>
              <a:rPr lang="en-US" sz="3600" dirty="0" err="1">
                <a:latin typeface="Times New Roman" pitchFamily="18" charset="0"/>
              </a:rPr>
              <a:t>cũng</a:t>
            </a:r>
            <a:r>
              <a:rPr lang="en-US" sz="3600" dirty="0">
                <a:latin typeface="Times New Roman" pitchFamily="18" charset="0"/>
              </a:rPr>
              <a:t> </a:t>
            </a:r>
            <a:r>
              <a:rPr lang="en-US" sz="3600" dirty="0" err="1">
                <a:latin typeface="Times New Roman" pitchFamily="18" charset="0"/>
              </a:rPr>
              <a:t>là</a:t>
            </a:r>
            <a:r>
              <a:rPr lang="en-US" sz="3600" dirty="0">
                <a:latin typeface="Times New Roman" pitchFamily="18" charset="0"/>
              </a:rPr>
              <a:t> </a:t>
            </a:r>
            <a:r>
              <a:rPr lang="en-US" sz="3600" dirty="0" err="1">
                <a:latin typeface="Times New Roman" pitchFamily="18" charset="0"/>
              </a:rPr>
              <a:t>lớp</a:t>
            </a:r>
            <a:r>
              <a:rPr lang="en-US" sz="3600" dirty="0">
                <a:latin typeface="Times New Roman" pitchFamily="18" charset="0"/>
              </a:rPr>
              <a:t> </a:t>
            </a:r>
            <a:r>
              <a:rPr lang="en-US" sz="3600" dirty="0" err="1">
                <a:latin typeface="Times New Roman" pitchFamily="18" charset="0"/>
              </a:rPr>
              <a:t>vỏ</a:t>
            </a:r>
            <a:r>
              <a:rPr lang="en-US" sz="3600" dirty="0">
                <a:latin typeface="Times New Roman" pitchFamily="18" charset="0"/>
              </a:rPr>
              <a:t> </a:t>
            </a:r>
            <a:r>
              <a:rPr lang="en-US" sz="3600" dirty="0" err="1">
                <a:latin typeface="Times New Roman" pitchFamily="18" charset="0"/>
              </a:rPr>
              <a:t>bảo</a:t>
            </a:r>
            <a:r>
              <a:rPr lang="en-US" sz="3600" dirty="0">
                <a:latin typeface="Times New Roman" pitchFamily="18" charset="0"/>
              </a:rPr>
              <a:t> </a:t>
            </a:r>
            <a:r>
              <a:rPr lang="en-US" sz="3600" dirty="0" err="1">
                <a:latin typeface="Times New Roman" pitchFamily="18" charset="0"/>
              </a:rPr>
              <a:t>vệ</a:t>
            </a:r>
            <a:r>
              <a:rPr lang="en-US" sz="3600" dirty="0">
                <a:latin typeface="Times New Roman" pitchFamily="18" charset="0"/>
              </a:rPr>
              <a:t> </a:t>
            </a:r>
            <a:r>
              <a:rPr lang="en-US" sz="3600" dirty="0" err="1">
                <a:latin typeface="Times New Roman" pitchFamily="18" charset="0"/>
              </a:rPr>
              <a:t>Trái</a:t>
            </a:r>
            <a:r>
              <a:rPr lang="en-US" sz="3600" dirty="0">
                <a:latin typeface="Times New Roman" pitchFamily="18" charset="0"/>
              </a:rPr>
              <a:t> </a:t>
            </a:r>
            <a:r>
              <a:rPr lang="en-US" sz="3600" dirty="0" err="1">
                <a:latin typeface="Times New Roman" pitchFamily="18" charset="0"/>
              </a:rPr>
              <a:t>đất</a:t>
            </a:r>
            <a:endParaRPr lang="en-US" sz="3600" dirty="0">
              <a:latin typeface="Times New Roman" pitchFamily="18" charset="0"/>
            </a:endParaRPr>
          </a:p>
        </p:txBody>
      </p:sp>
      <p:pic>
        <p:nvPicPr>
          <p:cNvPr id="8196" name="Picture 7" descr="co-ban-ve-khi-quyen-14525711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19200"/>
            <a:ext cx="381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0" y="1600200"/>
            <a:ext cx="1447800" cy="335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572000" y="4572000"/>
            <a:ext cx="22860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TẦNG ĐỐI LƯU</a:t>
            </a:r>
          </a:p>
        </p:txBody>
      </p:sp>
      <p:sp>
        <p:nvSpPr>
          <p:cNvPr id="16" name="Right Arrow 15"/>
          <p:cNvSpPr/>
          <p:nvPr/>
        </p:nvSpPr>
        <p:spPr>
          <a:xfrm>
            <a:off x="4572000" y="4087368"/>
            <a:ext cx="24384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TẦNG BÌNH LƯU</a:t>
            </a:r>
          </a:p>
        </p:txBody>
      </p:sp>
      <p:sp>
        <p:nvSpPr>
          <p:cNvPr id="17" name="Right Arrow 16"/>
          <p:cNvSpPr/>
          <p:nvPr/>
        </p:nvSpPr>
        <p:spPr>
          <a:xfrm>
            <a:off x="4495800" y="3429000"/>
            <a:ext cx="25908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TẦNG TRUNG LƯU</a:t>
            </a:r>
          </a:p>
        </p:txBody>
      </p:sp>
      <p:sp>
        <p:nvSpPr>
          <p:cNvPr id="18" name="Right Arrow 17"/>
          <p:cNvSpPr/>
          <p:nvPr/>
        </p:nvSpPr>
        <p:spPr>
          <a:xfrm>
            <a:off x="4724400" y="2563368"/>
            <a:ext cx="22098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TẦNG ĐIỆN LI</a:t>
            </a:r>
          </a:p>
        </p:txBody>
      </p:sp>
      <p:sp>
        <p:nvSpPr>
          <p:cNvPr id="19" name="Right Arrow 18"/>
          <p:cNvSpPr/>
          <p:nvPr/>
        </p:nvSpPr>
        <p:spPr>
          <a:xfrm>
            <a:off x="4648200" y="1572768"/>
            <a:ext cx="22098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TẦNG NGOÀI</a:t>
            </a:r>
          </a:p>
        </p:txBody>
      </p:sp>
    </p:spTree>
    <p:extLst>
      <p:ext uri="{BB962C8B-B14F-4D97-AF65-F5344CB8AC3E}">
        <p14:creationId xmlns:p14="http://schemas.microsoft.com/office/powerpoint/2010/main" val="140063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274638"/>
            <a:ext cx="9144000" cy="792162"/>
          </a:xfrm>
        </p:spPr>
        <p:txBody>
          <a:bodyPr>
            <a:normAutofit/>
          </a:bodyPr>
          <a:lstStyle/>
          <a:p>
            <a:pPr algn="l"/>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khí</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quyển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tồn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tại</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những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chất</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khí</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nào</a:t>
            </a:r>
            <a:r>
              <a:rPr lang="en-US" sz="2800" b="1" dirty="0">
                <a:solidFill>
                  <a:srgbClr val="0070C0"/>
                </a:solidFill>
                <a:latin typeface="Times New Roman" pitchFamily="18" charset="0"/>
              </a:rPr>
              <a:t>?</a:t>
            </a:r>
          </a:p>
        </p:txBody>
      </p:sp>
      <mc:AlternateContent xmlns:mc="http://schemas.openxmlformats.org/markup-compatibility/2006" xmlns:a14="http://schemas.microsoft.com/office/drawing/2010/main">
        <mc:Choice Requires="a14">
          <p:sp>
            <p:nvSpPr>
              <p:cNvPr id="10243" name="Rectangle 5"/>
              <p:cNvSpPr>
                <a:spLocks noGrp="1" noChangeArrowheads="1"/>
              </p:cNvSpPr>
              <p:nvPr>
                <p:ph type="body" sz="half" idx="1"/>
              </p:nvPr>
            </p:nvSpPr>
            <p:spPr>
              <a:xfrm>
                <a:off x="647700" y="1371600"/>
                <a:ext cx="3581400" cy="2715768"/>
              </a:xfrm>
            </p:spPr>
            <p:txBody>
              <a:bodyPr>
                <a:noAutofit/>
              </a:bodyPr>
              <a:lstStyle/>
              <a:p>
                <a:pPr>
                  <a:buFontTx/>
                  <a:buNone/>
                </a:pPr>
                <a:r>
                  <a:rPr lang="en-US" b="1" dirty="0">
                    <a:latin typeface="Times New Roman" panose="02020603050405020304" pitchFamily="18" charset="0"/>
                    <a:cs typeface="Times New Roman" panose="02020603050405020304" pitchFamily="18" charset="0"/>
                  </a:rPr>
                  <a:t>Tồn </a:t>
                </a:r>
                <a:r>
                  <a:rPr lang="en-US" b="1" dirty="0" err="1">
                    <a:latin typeface="Times New Roman" panose="02020603050405020304" pitchFamily="18" charset="0"/>
                    <a:cs typeface="Times New Roman" panose="02020603050405020304" pitchFamily="18" charset="0"/>
                  </a:rPr>
                  <a:t>tại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khí:</a:t>
                </a:r>
              </a:p>
              <a:p>
                <a:pPr>
                  <a:buFontTx/>
                  <a:buNone/>
                </a:pPr>
                <a:r>
                  <a:rPr lang="en-US"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b="1" i="1">
                            <a:latin typeface="Cambria Math" panose="02040503050406030204" pitchFamily="18" charset="0"/>
                          </a:rPr>
                        </m:ctrlPr>
                      </m:sSubPr>
                      <m:e>
                        <m:r>
                          <a:rPr lang="vi-VN" b="1" i="1" smtClean="0">
                            <a:latin typeface="Cambria Math" panose="02040503050406030204" pitchFamily="18" charset="0"/>
                          </a:rPr>
                          <m:t>    </m:t>
                        </m:r>
                        <m:r>
                          <a:rPr lang="en-US" b="1" i="1">
                            <a:latin typeface="Cambria Math"/>
                          </a:rPr>
                          <m:t>𝑶</m:t>
                        </m:r>
                      </m:e>
                      <m:sub>
                        <m:r>
                          <a:rPr lang="en-US" b="1" i="1">
                            <a:latin typeface="Cambria Math"/>
                          </a:rPr>
                          <m:t>𝟐</m:t>
                        </m:r>
                      </m:sub>
                    </m:sSub>
                    <m:r>
                      <a:rPr lang="en-US" b="1" i="1" smtClean="0">
                        <a:latin typeface="Cambria Math"/>
                      </a:rPr>
                      <m:t>(</m:t>
                    </m:r>
                    <m:r>
                      <a:rPr lang="en-US" b="1" i="1" smtClean="0">
                        <a:latin typeface="Cambria Math"/>
                      </a:rPr>
                      <m:t>𝟐𝟎</m:t>
                    </m:r>
                    <m:r>
                      <a:rPr lang="en-US" b="1" i="1" smtClean="0">
                        <a:latin typeface="Cambria Math"/>
                      </a:rPr>
                      <m:t>,</m:t>
                    </m:r>
                    <m:r>
                      <a:rPr lang="en-US" b="1" i="1" smtClean="0">
                        <a:latin typeface="Cambria Math"/>
                      </a:rPr>
                      <m:t>𝟗</m:t>
                    </m:r>
                    <m:r>
                      <a:rPr lang="en-US" b="1" i="1" smtClean="0">
                        <a:latin typeface="Cambria Math"/>
                      </a:rPr>
                      <m:t>%)</m:t>
                    </m:r>
                  </m:oMath>
                </a14:m>
                <a:r>
                  <a:rPr lang="en-US"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a:rPr>
                          <m:t>𝑵</m:t>
                        </m:r>
                      </m:e>
                      <m:sub>
                        <m:r>
                          <a:rPr lang="en-US" b="1" i="1">
                            <a:latin typeface="Cambria Math"/>
                          </a:rPr>
                          <m:t>𝟐</m:t>
                        </m:r>
                      </m:sub>
                    </m:sSub>
                  </m:oMath>
                </a14:m>
                <a:r>
                  <a:rPr lang="en-US" b="1" dirty="0">
                    <a:latin typeface="Times New Roman" panose="02020603050405020304" pitchFamily="18" charset="0"/>
                    <a:cs typeface="Times New Roman" panose="02020603050405020304" pitchFamily="18" charset="0"/>
                  </a:rPr>
                  <a:t>(78,1%),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𝑪𝑶</m:t>
                        </m:r>
                      </m:e>
                      <m:sub>
                        <m:r>
                          <a:rPr lang="en-US" b="1" i="1" smtClean="0">
                            <a:latin typeface="Cambria Math"/>
                          </a:rPr>
                          <m:t>𝟐</m:t>
                        </m:r>
                      </m:sub>
                    </m:sSub>
                  </m:oMath>
                </a14:m>
                <a:r>
                  <a:rPr lang="en-US" b="1" dirty="0">
                    <a:latin typeface="Times New Roman" panose="02020603050405020304" pitchFamily="18" charset="0"/>
                    <a:cs typeface="Times New Roman" panose="02020603050405020304" pitchFamily="18" charset="0"/>
                  </a:rPr>
                  <a:t>(0,035%), </a:t>
                </a:r>
                <a:r>
                  <a:rPr lang="vi-VN"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endParaRPr lang="en-US" b="1" dirty="0">
                  <a:latin typeface="Times New Roman" panose="02020603050405020304" pitchFamily="18" charset="0"/>
                  <a:cs typeface="Times New Roman" panose="02020603050405020304" pitchFamily="18" charset="0"/>
                </a:endParaRPr>
              </a:p>
            </p:txBody>
          </p:sp>
        </mc:Choice>
        <mc:Fallback xmlns="">
          <p:sp>
            <p:nvSpPr>
              <p:cNvPr id="10243" name="Rectangle 5"/>
              <p:cNvSpPr>
                <a:spLocks noGrp="1" noRot="1" noChangeAspect="1" noMove="1" noResize="1" noEditPoints="1" noAdjustHandles="1" noChangeArrowheads="1" noChangeShapeType="1" noTextEdit="1"/>
              </p:cNvSpPr>
              <p:nvPr>
                <p:ph type="body" sz="half" idx="1"/>
              </p:nvPr>
            </p:nvSpPr>
            <p:spPr>
              <a:xfrm>
                <a:off x="647700" y="1371600"/>
                <a:ext cx="3581400" cy="2715768"/>
              </a:xfrm>
              <a:blipFill>
                <a:blip r:embed="rId2"/>
                <a:stretch>
                  <a:fillRect l="-3401" t="-2242" r="-1871" b="-6951"/>
                </a:stretch>
              </a:blipFill>
            </p:spPr>
            <p:txBody>
              <a:bodyPr/>
              <a:lstStyle/>
              <a:p>
                <a:r>
                  <a:rPr lang="en-US">
                    <a:noFill/>
                  </a:rPr>
                  <a:t> </a:t>
                </a:r>
              </a:p>
            </p:txBody>
          </p:sp>
        </mc:Fallback>
      </mc:AlternateContent>
      <p:pic>
        <p:nvPicPr>
          <p:cNvPr id="8196" name="Picture 7" descr="co-ban-ve-khi-quyen-1452571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381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4876800" y="4620768"/>
            <a:ext cx="1981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Tầng</a:t>
            </a:r>
            <a:r>
              <a:rPr lang="en-US" dirty="0"/>
              <a:t> </a:t>
            </a:r>
            <a:r>
              <a:rPr lang="en-US" dirty="0" err="1"/>
              <a:t>đối</a:t>
            </a:r>
            <a:r>
              <a:rPr lang="en-US" dirty="0"/>
              <a:t> </a:t>
            </a:r>
            <a:r>
              <a:rPr lang="en-US" dirty="0" err="1"/>
              <a:t>lưu</a:t>
            </a:r>
            <a:endParaRPr lang="en-US" dirty="0"/>
          </a:p>
        </p:txBody>
      </p:sp>
      <p:sp>
        <p:nvSpPr>
          <p:cNvPr id="7" name="Right Arrow 6"/>
          <p:cNvSpPr/>
          <p:nvPr/>
        </p:nvSpPr>
        <p:spPr>
          <a:xfrm>
            <a:off x="4800600" y="4087368"/>
            <a:ext cx="1981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Tầng</a:t>
            </a:r>
            <a:r>
              <a:rPr lang="en-US" dirty="0"/>
              <a:t> </a:t>
            </a:r>
            <a:r>
              <a:rPr lang="en-US" dirty="0" err="1"/>
              <a:t>bình</a:t>
            </a:r>
            <a:r>
              <a:rPr lang="en-US" dirty="0"/>
              <a:t> </a:t>
            </a:r>
            <a:r>
              <a:rPr lang="en-US" dirty="0" err="1"/>
              <a:t>lưu</a:t>
            </a:r>
            <a:endParaRPr lang="en-US" dirty="0"/>
          </a:p>
        </p:txBody>
      </p:sp>
      <p:sp>
        <p:nvSpPr>
          <p:cNvPr id="8" name="Right Arrow 7"/>
          <p:cNvSpPr/>
          <p:nvPr/>
        </p:nvSpPr>
        <p:spPr>
          <a:xfrm>
            <a:off x="4876800" y="3429000"/>
            <a:ext cx="1981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Tầng</a:t>
            </a:r>
            <a:r>
              <a:rPr lang="en-US" dirty="0"/>
              <a:t> </a:t>
            </a:r>
            <a:r>
              <a:rPr lang="en-US" dirty="0" err="1"/>
              <a:t>trung</a:t>
            </a:r>
            <a:r>
              <a:rPr lang="en-US" dirty="0"/>
              <a:t> </a:t>
            </a:r>
            <a:r>
              <a:rPr lang="en-US" dirty="0" err="1"/>
              <a:t>lưu</a:t>
            </a:r>
            <a:endParaRPr lang="en-US" dirty="0"/>
          </a:p>
        </p:txBody>
      </p:sp>
      <p:sp>
        <p:nvSpPr>
          <p:cNvPr id="9" name="Right Arrow 8"/>
          <p:cNvSpPr/>
          <p:nvPr/>
        </p:nvSpPr>
        <p:spPr>
          <a:xfrm>
            <a:off x="4876800" y="2563368"/>
            <a:ext cx="1981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Tầng</a:t>
            </a:r>
            <a:r>
              <a:rPr lang="en-US" dirty="0"/>
              <a:t> </a:t>
            </a:r>
            <a:r>
              <a:rPr lang="en-US" dirty="0" err="1"/>
              <a:t>điện</a:t>
            </a:r>
            <a:r>
              <a:rPr lang="en-US" dirty="0"/>
              <a:t> li</a:t>
            </a:r>
          </a:p>
        </p:txBody>
      </p:sp>
      <p:sp>
        <p:nvSpPr>
          <p:cNvPr id="10" name="Right Arrow 9"/>
          <p:cNvSpPr/>
          <p:nvPr/>
        </p:nvSpPr>
        <p:spPr>
          <a:xfrm>
            <a:off x="4876800" y="1572768"/>
            <a:ext cx="1981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Tầng</a:t>
            </a:r>
            <a:r>
              <a:rPr lang="en-US" dirty="0"/>
              <a:t> </a:t>
            </a:r>
            <a:r>
              <a:rPr lang="en-US" dirty="0" err="1"/>
              <a:t>ngoài</a:t>
            </a:r>
            <a:endParaRPr lang="en-US" dirty="0"/>
          </a:p>
        </p:txBody>
      </p:sp>
      <p:sp>
        <p:nvSpPr>
          <p:cNvPr id="11" name="Rectangle 5"/>
          <p:cNvSpPr txBox="1">
            <a:spLocks noChangeArrowheads="1"/>
          </p:cNvSpPr>
          <p:nvPr/>
        </p:nvSpPr>
        <p:spPr>
          <a:xfrm>
            <a:off x="533400" y="4329684"/>
            <a:ext cx="4343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Tx/>
              <a:buNone/>
            </a:pPr>
            <a:r>
              <a:rPr lang="en-US" b="1" dirty="0" err="1">
                <a:solidFill>
                  <a:srgbClr val="FF0000"/>
                </a:solidFill>
                <a:latin typeface="Times New Roman" pitchFamily="18" charset="0"/>
              </a:rPr>
              <a:t>Như</a:t>
            </a:r>
            <a:r>
              <a:rPr lang="en-US" b="1" dirty="0">
                <a:solidFill>
                  <a:srgbClr val="FF0000"/>
                </a:solidFill>
                <a:latin typeface="Times New Roman" pitchFamily="18" charset="0"/>
              </a:rPr>
              <a:t> </a:t>
            </a:r>
            <a:r>
              <a:rPr lang="en-US" b="1" dirty="0" err="1">
                <a:solidFill>
                  <a:srgbClr val="FF0000"/>
                </a:solidFill>
                <a:latin typeface="Times New Roman" pitchFamily="18" charset="0"/>
              </a:rPr>
              <a:t>vậy</a:t>
            </a:r>
            <a:r>
              <a:rPr lang="en-US" b="1" dirty="0">
                <a:solidFill>
                  <a:srgbClr val="FF0000"/>
                </a:solidFill>
                <a:latin typeface="Times New Roman" pitchFamily="18" charset="0"/>
              </a:rPr>
              <a:t>, </a:t>
            </a:r>
            <a:r>
              <a:rPr lang="en-US" b="1" dirty="0" err="1">
                <a:solidFill>
                  <a:srgbClr val="FF0000"/>
                </a:solidFill>
                <a:latin typeface="Times New Roman" pitchFamily="18" charset="0"/>
              </a:rPr>
              <a:t>không</a:t>
            </a:r>
            <a:r>
              <a:rPr lang="en-US" b="1" dirty="0">
                <a:solidFill>
                  <a:srgbClr val="FF0000"/>
                </a:solidFill>
                <a:latin typeface="Times New Roman" pitchFamily="18" charset="0"/>
              </a:rPr>
              <a:t> </a:t>
            </a:r>
            <a:r>
              <a:rPr lang="en-US" b="1" dirty="0" err="1">
                <a:solidFill>
                  <a:srgbClr val="FF0000"/>
                </a:solidFill>
                <a:latin typeface="Times New Roman" pitchFamily="18" charset="0"/>
              </a:rPr>
              <a:t>khí</a:t>
            </a:r>
            <a:r>
              <a:rPr lang="en-US" b="1" dirty="0">
                <a:solidFill>
                  <a:srgbClr val="FF0000"/>
                </a:solidFill>
                <a:latin typeface="Times New Roman" pitchFamily="18" charset="0"/>
              </a:rPr>
              <a:t> </a:t>
            </a:r>
            <a:r>
              <a:rPr lang="en-US" b="1" dirty="0" err="1">
                <a:solidFill>
                  <a:srgbClr val="FF0000"/>
                </a:solidFill>
                <a:latin typeface="Times New Roman" pitchFamily="18" charset="0"/>
              </a:rPr>
              <a:t>có</a:t>
            </a:r>
            <a:r>
              <a:rPr lang="en-US" b="1" dirty="0">
                <a:solidFill>
                  <a:srgbClr val="FF0000"/>
                </a:solidFill>
                <a:latin typeface="Times New Roman" pitchFamily="18" charset="0"/>
              </a:rPr>
              <a:t> </a:t>
            </a:r>
            <a:r>
              <a:rPr lang="en-US" b="1" dirty="0" err="1">
                <a:solidFill>
                  <a:srgbClr val="FF0000"/>
                </a:solidFill>
                <a:latin typeface="Times New Roman" pitchFamily="18" charset="0"/>
              </a:rPr>
              <a:t>trọng</a:t>
            </a:r>
            <a:r>
              <a:rPr lang="en-US" b="1" dirty="0">
                <a:solidFill>
                  <a:srgbClr val="FF0000"/>
                </a:solidFill>
                <a:latin typeface="Times New Roman" pitchFamily="18" charset="0"/>
              </a:rPr>
              <a:t> </a:t>
            </a:r>
            <a:r>
              <a:rPr lang="en-US" b="1" dirty="0" err="1">
                <a:solidFill>
                  <a:srgbClr val="FF0000"/>
                </a:solidFill>
                <a:latin typeface="Times New Roman" pitchFamily="18" charset="0"/>
              </a:rPr>
              <a:t>lượng</a:t>
            </a:r>
            <a:r>
              <a:rPr lang="en-US" b="1" dirty="0">
                <a:solidFill>
                  <a:srgbClr val="FF0000"/>
                </a:solidFill>
                <a:latin typeface="Times New Roman" pitchFamily="18" charset="0"/>
              </a:rPr>
              <a:t> </a:t>
            </a:r>
            <a:r>
              <a:rPr lang="en-US" b="1" dirty="0" err="1">
                <a:solidFill>
                  <a:srgbClr val="FF0000"/>
                </a:solidFill>
                <a:latin typeface="Times New Roman" pitchFamily="18" charset="0"/>
              </a:rPr>
              <a:t>không</a:t>
            </a:r>
            <a:r>
              <a:rPr lang="en-US" b="1" dirty="0">
                <a:solidFill>
                  <a:srgbClr val="FF0000"/>
                </a:solidFill>
                <a:latin typeface="Times New Roman" pitchFamily="18" charset="0"/>
              </a:rPr>
              <a:t>?</a:t>
            </a:r>
          </a:p>
        </p:txBody>
      </p:sp>
    </p:spTree>
    <p:extLst>
      <p:ext uri="{BB962C8B-B14F-4D97-AF65-F5344CB8AC3E}">
        <p14:creationId xmlns:p14="http://schemas.microsoft.com/office/powerpoint/2010/main" val="1437267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arn(inVertical)">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arn(inVertical)">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838200"/>
            <a:ext cx="626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b="1" u="sng" dirty="0">
                <a:solidFill>
                  <a:srgbClr val="FF0000"/>
                </a:solidFill>
                <a:latin typeface="Times New Roman" pitchFamily="18" charset="0"/>
              </a:rPr>
              <a:t>I</a:t>
            </a:r>
            <a:r>
              <a:rPr lang="en-US" altLang="vi-VN" sz="2400" b="1" u="sng" dirty="0">
                <a:solidFill>
                  <a:srgbClr val="FF0000"/>
                </a:solidFill>
                <a:latin typeface="Times New Roman" pitchFamily="18" charset="0"/>
              </a:rPr>
              <a:t>. SỰ TỒN TẠI CỦA ÁP SUẤT KHÍ QUYỂN:</a:t>
            </a:r>
          </a:p>
        </p:txBody>
      </p:sp>
      <p:pic>
        <p:nvPicPr>
          <p:cNvPr id="9219" name="Picture 3" descr="Espaco_006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Freeform 4"/>
          <p:cNvSpPr>
            <a:spLocks/>
          </p:cNvSpPr>
          <p:nvPr/>
        </p:nvSpPr>
        <p:spPr bwMode="auto">
          <a:xfrm>
            <a:off x="685800" y="838200"/>
            <a:ext cx="7315200" cy="61722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 name="Text Box 6"/>
          <p:cNvSpPr txBox="1">
            <a:spLocks noChangeArrowheads="1"/>
          </p:cNvSpPr>
          <p:nvPr/>
        </p:nvSpPr>
        <p:spPr bwMode="auto">
          <a:xfrm>
            <a:off x="381000" y="1219200"/>
            <a:ext cx="8534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600" b="1" dirty="0">
                <a:latin typeface="Times New Roman" pitchFamily="18" charset="0"/>
              </a:rPr>
              <a:t>Vì không khí cũng có trọng lượng nên Trái Đất và mọi vật </a:t>
            </a:r>
            <a:r>
              <a:rPr lang="en-US" altLang="vi-VN" sz="2600" b="1" dirty="0" err="1">
                <a:latin typeface="Times New Roman" pitchFamily="18" charset="0"/>
              </a:rPr>
              <a:t>trên</a:t>
            </a:r>
            <a:r>
              <a:rPr lang="en-US" altLang="vi-VN" sz="2600" b="1" dirty="0">
                <a:latin typeface="Times New Roman" pitchFamily="18" charset="0"/>
              </a:rPr>
              <a:t> </a:t>
            </a:r>
            <a:r>
              <a:rPr lang="en-US" altLang="vi-VN" sz="2600" b="1" dirty="0" err="1" smtClean="0">
                <a:latin typeface="Times New Roman" pitchFamily="18" charset="0"/>
              </a:rPr>
              <a:t>Trái</a:t>
            </a:r>
            <a:r>
              <a:rPr lang="en-US" altLang="vi-VN" sz="2600" b="1" dirty="0" smtClean="0">
                <a:latin typeface="Times New Roman" pitchFamily="18" charset="0"/>
              </a:rPr>
              <a:t> </a:t>
            </a:r>
            <a:r>
              <a:rPr lang="en-US" altLang="vi-VN" sz="2600" b="1" dirty="0">
                <a:latin typeface="Times New Roman" pitchFamily="18" charset="0"/>
              </a:rPr>
              <a:t>Đất đều chịu</a:t>
            </a:r>
            <a:r>
              <a:rPr lang="en-US" altLang="vi-VN" sz="2600" b="1" dirty="0">
                <a:solidFill>
                  <a:srgbClr val="FF0000"/>
                </a:solidFill>
                <a:latin typeface="Times New Roman" pitchFamily="18" charset="0"/>
              </a:rPr>
              <a:t> </a:t>
            </a:r>
            <a:r>
              <a:rPr lang="en-US" altLang="vi-VN" sz="2600" b="1" dirty="0">
                <a:solidFill>
                  <a:srgbClr val="0000FF"/>
                </a:solidFill>
                <a:latin typeface="Times New Roman" pitchFamily="18" charset="0"/>
              </a:rPr>
              <a:t>áp suất của lớp không khí bao quanh Trái Đất.</a:t>
            </a:r>
            <a:endParaRPr lang="en-US" altLang="vi-VN" sz="2600" b="1" dirty="0">
              <a:solidFill>
                <a:srgbClr val="FF0000"/>
              </a:solidFill>
              <a:latin typeface="Times New Roman" pitchFamily="18" charset="0"/>
            </a:endParaRPr>
          </a:p>
        </p:txBody>
      </p:sp>
      <p:sp>
        <p:nvSpPr>
          <p:cNvPr id="9223"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Text Box 19"/>
          <p:cNvSpPr txBox="1">
            <a:spLocks noChangeArrowheads="1"/>
          </p:cNvSpPr>
          <p:nvPr/>
        </p:nvSpPr>
        <p:spPr bwMode="auto">
          <a:xfrm>
            <a:off x="609600" y="5791200"/>
            <a:ext cx="79168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3400" b="1">
                <a:solidFill>
                  <a:srgbClr val="0000FF"/>
                </a:solidFill>
                <a:latin typeface="Times New Roman" pitchFamily="18" charset="0"/>
              </a:rPr>
              <a:t>Áp suất này được gọi là</a:t>
            </a:r>
            <a:r>
              <a:rPr lang="en-US" altLang="vi-VN" sz="3400" b="1">
                <a:latin typeface="Times New Roman" pitchFamily="18" charset="0"/>
              </a:rPr>
              <a:t> áp suất khí quyển</a:t>
            </a:r>
          </a:p>
        </p:txBody>
      </p:sp>
      <p:sp>
        <p:nvSpPr>
          <p:cNvPr id="9236" name="WordArt 20"/>
          <p:cNvSpPr>
            <a:spLocks noChangeArrowheads="1" noChangeShapeType="1" noTextEdit="1"/>
          </p:cNvSpPr>
          <p:nvPr/>
        </p:nvSpPr>
        <p:spPr bwMode="auto">
          <a:xfrm>
            <a:off x="838200" y="152400"/>
            <a:ext cx="6705600" cy="877888"/>
          </a:xfrm>
          <a:prstGeom prst="rect">
            <a:avLst/>
          </a:prstGeom>
        </p:spPr>
        <p:txBody>
          <a:bodyPr wrap="none" fromWordArt="1">
            <a:prstTxWarp prst="textPlain">
              <a:avLst>
                <a:gd name="adj" fmla="val 50000"/>
              </a:avLst>
            </a:prstTxWarp>
          </a:bodyPr>
          <a:lstStyle/>
          <a:p>
            <a:pPr algn="ctr">
              <a:defRPr/>
            </a:pPr>
            <a:r>
              <a:rPr lang="vi-VN"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Bài</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mj-lt"/>
                <a:cs typeface="Times New Roman"/>
              </a:rPr>
              <a:t> 9</a:t>
            </a:r>
            <a:r>
              <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rPr>
              <a:t>:  ÁP SUẤT KHÍ QUYỂN</a:t>
            </a:r>
          </a:p>
          <a:p>
            <a:pPr algn="ctr">
              <a:defRPr/>
            </a:pPr>
            <a:endParaRPr lang="en-US" sz="3600" b="1" kern="10" dirty="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Times New Roman"/>
              <a:cs typeface="Times New Roman"/>
            </a:endParaRPr>
          </a:p>
        </p:txBody>
      </p:sp>
      <p:sp>
        <p:nvSpPr>
          <p:cNvPr id="21" name="Rectangle 3"/>
          <p:cNvSpPr>
            <a:spLocks noChangeArrowheads="1"/>
          </p:cNvSpPr>
          <p:nvPr/>
        </p:nvSpPr>
        <p:spPr bwMode="auto">
          <a:xfrm>
            <a:off x="0" y="1219200"/>
            <a:ext cx="465138" cy="461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solidFill>
                  <a:srgbClr val="FF0000"/>
                </a:solidFill>
                <a:latin typeface=".VnTime" pitchFamily="34" charset="0"/>
                <a:sym typeface="Wingdings" pitchFamily="2" charset="2"/>
              </a:rPr>
              <a:t></a:t>
            </a:r>
            <a:endParaRPr lang="en-US" sz="2400" b="1" i="1" dirty="0">
              <a:solidFill>
                <a:srgbClr val="FF0000"/>
              </a:solidFill>
              <a:latin typeface=".VnTime" pitchFamily="34" charset="0"/>
            </a:endParaRPr>
          </a:p>
        </p:txBody>
      </p:sp>
    </p:spTree>
    <p:extLst>
      <p:ext uri="{BB962C8B-B14F-4D97-AF65-F5344CB8AC3E}">
        <p14:creationId xmlns:p14="http://schemas.microsoft.com/office/powerpoint/2010/main" val="4113336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500"/>
                                        <p:tgtEl>
                                          <p:spTgt spid="9219"/>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2000"/>
                                        <p:tgtEl>
                                          <p:spTgt spid="9220"/>
                                        </p:tgtEl>
                                      </p:cBhvr>
                                    </p:animEffect>
                                  </p:childTnLst>
                                </p:cTn>
                              </p:par>
                              <p:par>
                                <p:cTn id="12" presetID="8" presetClass="emph" presetSubtype="0" repeatCount="indefinite" fill="hold" grpId="1" nodeType="withEffect">
                                  <p:stCondLst>
                                    <p:cond delay="0"/>
                                  </p:stCondLst>
                                  <p:childTnLst>
                                    <p:animRot by="21600000">
                                      <p:cBhvr>
                                        <p:cTn id="13" dur="20000" fill="hold"/>
                                        <p:tgtEl>
                                          <p:spTgt spid="9220"/>
                                        </p:tgtEl>
                                        <p:attrNameLst>
                                          <p:attrName>r</p:attrName>
                                        </p:attrNameLst>
                                      </p:cBhvr>
                                    </p:animRot>
                                  </p:childTnLst>
                                </p:cTn>
                              </p:par>
                              <p:par>
                                <p:cTn id="14" presetID="29" presetClass="entr" presetSubtype="0" fill="hold" grpId="0" nodeType="withEffect">
                                  <p:stCondLst>
                                    <p:cond delay="0"/>
                                  </p:stCondLst>
                                  <p:childTnLst>
                                    <p:set>
                                      <p:cBhvr>
                                        <p:cTn id="15" dur="1" fill="hold">
                                          <p:stCondLst>
                                            <p:cond delay="0"/>
                                          </p:stCondLst>
                                        </p:cTn>
                                        <p:tgtEl>
                                          <p:spTgt spid="9222"/>
                                        </p:tgtEl>
                                        <p:attrNameLst>
                                          <p:attrName>style.visibility</p:attrName>
                                        </p:attrNameLst>
                                      </p:cBhvr>
                                      <p:to>
                                        <p:strVal val="visible"/>
                                      </p:to>
                                    </p:set>
                                    <p:anim calcmode="lin" valueType="num">
                                      <p:cBhvr>
                                        <p:cTn id="16" dur="1000" fill="hold"/>
                                        <p:tgtEl>
                                          <p:spTgt spid="9222"/>
                                        </p:tgtEl>
                                        <p:attrNameLst>
                                          <p:attrName>ppt_x</p:attrName>
                                        </p:attrNameLst>
                                      </p:cBhvr>
                                      <p:tavLst>
                                        <p:tav tm="0">
                                          <p:val>
                                            <p:strVal val="#ppt_x-.2"/>
                                          </p:val>
                                        </p:tav>
                                        <p:tav tm="100000">
                                          <p:val>
                                            <p:strVal val="#ppt_x"/>
                                          </p:val>
                                        </p:tav>
                                      </p:tavLst>
                                    </p:anim>
                                    <p:anim calcmode="lin" valueType="num">
                                      <p:cBhvr>
                                        <p:cTn id="17"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9222"/>
                                        </p:tgtEl>
                                      </p:cBhvr>
                                    </p:animEffect>
                                  </p:childTnLst>
                                </p:cTn>
                              </p:par>
                            </p:childTnLst>
                          </p:cTn>
                        </p:par>
                        <p:par>
                          <p:cTn id="19" fill="hold" nodeType="afterGroup">
                            <p:stCondLst>
                              <p:cond delay="20500"/>
                            </p:stCondLst>
                            <p:childTnLst>
                              <p:par>
                                <p:cTn id="20" presetID="10" presetClass="entr" presetSubtype="0" fill="hold" grpId="0" nodeType="afterEffect">
                                  <p:stCondLst>
                                    <p:cond delay="0"/>
                                  </p:stCondLst>
                                  <p:childTnLst>
                                    <p:set>
                                      <p:cBhvr>
                                        <p:cTn id="21" dur="1" fill="hold">
                                          <p:stCondLst>
                                            <p:cond delay="0"/>
                                          </p:stCondLst>
                                        </p:cTn>
                                        <p:tgtEl>
                                          <p:spTgt spid="9234"/>
                                        </p:tgtEl>
                                        <p:attrNameLst>
                                          <p:attrName>style.visibility</p:attrName>
                                        </p:attrNameLst>
                                      </p:cBhvr>
                                      <p:to>
                                        <p:strVal val="visible"/>
                                      </p:to>
                                    </p:set>
                                    <p:animEffect transition="in" filter="fade">
                                      <p:cBhvr>
                                        <p:cTn id="22" dur="2000"/>
                                        <p:tgtEl>
                                          <p:spTgt spid="92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227"/>
                                        </p:tgtEl>
                                        <p:attrNameLst>
                                          <p:attrName>style.visibility</p:attrName>
                                        </p:attrNameLst>
                                      </p:cBhvr>
                                      <p:to>
                                        <p:strVal val="visible"/>
                                      </p:to>
                                    </p:set>
                                    <p:animEffect transition="in" filter="fade">
                                      <p:cBhvr>
                                        <p:cTn id="25" dur="2000"/>
                                        <p:tgtEl>
                                          <p:spTgt spid="92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28"/>
                                        </p:tgtEl>
                                        <p:attrNameLst>
                                          <p:attrName>style.visibility</p:attrName>
                                        </p:attrNameLst>
                                      </p:cBhvr>
                                      <p:to>
                                        <p:strVal val="visible"/>
                                      </p:to>
                                    </p:set>
                                    <p:animEffect transition="in" filter="fade">
                                      <p:cBhvr>
                                        <p:cTn id="28" dur="2000"/>
                                        <p:tgtEl>
                                          <p:spTgt spid="92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32"/>
                                        </p:tgtEl>
                                        <p:attrNameLst>
                                          <p:attrName>style.visibility</p:attrName>
                                        </p:attrNameLst>
                                      </p:cBhvr>
                                      <p:to>
                                        <p:strVal val="visible"/>
                                      </p:to>
                                    </p:set>
                                    <p:animEffect transition="in" filter="fade">
                                      <p:cBhvr>
                                        <p:cTn id="31" dur="2000"/>
                                        <p:tgtEl>
                                          <p:spTgt spid="92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25"/>
                                        </p:tgtEl>
                                        <p:attrNameLst>
                                          <p:attrName>style.visibility</p:attrName>
                                        </p:attrNameLst>
                                      </p:cBhvr>
                                      <p:to>
                                        <p:strVal val="visible"/>
                                      </p:to>
                                    </p:set>
                                    <p:animEffect transition="in" filter="fade">
                                      <p:cBhvr>
                                        <p:cTn id="34" dur="2000"/>
                                        <p:tgtEl>
                                          <p:spTgt spid="92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26"/>
                                        </p:tgtEl>
                                        <p:attrNameLst>
                                          <p:attrName>style.visibility</p:attrName>
                                        </p:attrNameLst>
                                      </p:cBhvr>
                                      <p:to>
                                        <p:strVal val="visible"/>
                                      </p:to>
                                    </p:set>
                                    <p:animEffect transition="in" filter="fade">
                                      <p:cBhvr>
                                        <p:cTn id="37" dur="2000"/>
                                        <p:tgtEl>
                                          <p:spTgt spid="92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33"/>
                                        </p:tgtEl>
                                        <p:attrNameLst>
                                          <p:attrName>style.visibility</p:attrName>
                                        </p:attrNameLst>
                                      </p:cBhvr>
                                      <p:to>
                                        <p:strVal val="visible"/>
                                      </p:to>
                                    </p:set>
                                    <p:animEffect transition="in" filter="fade">
                                      <p:cBhvr>
                                        <p:cTn id="40" dur="2000"/>
                                        <p:tgtEl>
                                          <p:spTgt spid="92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30"/>
                                        </p:tgtEl>
                                        <p:attrNameLst>
                                          <p:attrName>style.visibility</p:attrName>
                                        </p:attrNameLst>
                                      </p:cBhvr>
                                      <p:to>
                                        <p:strVal val="visible"/>
                                      </p:to>
                                    </p:set>
                                    <p:animEffect transition="in" filter="fade">
                                      <p:cBhvr>
                                        <p:cTn id="43" dur="2000"/>
                                        <p:tgtEl>
                                          <p:spTgt spid="92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29"/>
                                        </p:tgtEl>
                                        <p:attrNameLst>
                                          <p:attrName>style.visibility</p:attrName>
                                        </p:attrNameLst>
                                      </p:cBhvr>
                                      <p:to>
                                        <p:strVal val="visible"/>
                                      </p:to>
                                    </p:set>
                                    <p:animEffect transition="in" filter="fade">
                                      <p:cBhvr>
                                        <p:cTn id="46" dur="2000"/>
                                        <p:tgtEl>
                                          <p:spTgt spid="92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231"/>
                                        </p:tgtEl>
                                        <p:attrNameLst>
                                          <p:attrName>style.visibility</p:attrName>
                                        </p:attrNameLst>
                                      </p:cBhvr>
                                      <p:to>
                                        <p:strVal val="visible"/>
                                      </p:to>
                                    </p:set>
                                    <p:animEffect transition="in" filter="fade">
                                      <p:cBhvr>
                                        <p:cTn id="49" dur="2000"/>
                                        <p:tgtEl>
                                          <p:spTgt spid="92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24"/>
                                        </p:tgtEl>
                                        <p:attrNameLst>
                                          <p:attrName>style.visibility</p:attrName>
                                        </p:attrNameLst>
                                      </p:cBhvr>
                                      <p:to>
                                        <p:strVal val="visible"/>
                                      </p:to>
                                    </p:set>
                                    <p:animEffect transition="in" filter="fade">
                                      <p:cBhvr>
                                        <p:cTn id="52" dur="2000"/>
                                        <p:tgtEl>
                                          <p:spTgt spid="92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223"/>
                                        </p:tgtEl>
                                        <p:attrNameLst>
                                          <p:attrName>style.visibility</p:attrName>
                                        </p:attrNameLst>
                                      </p:cBhvr>
                                      <p:to>
                                        <p:strVal val="visible"/>
                                      </p:to>
                                    </p:set>
                                    <p:animEffect transition="in" filter="fade">
                                      <p:cBhvr>
                                        <p:cTn id="55" dur="2000"/>
                                        <p:tgtEl>
                                          <p:spTgt spid="9223"/>
                                        </p:tgtEl>
                                      </p:cBhvr>
                                    </p:animEffect>
                                  </p:childTnLst>
                                </p:cTn>
                              </p:par>
                            </p:childTnLst>
                          </p:cTn>
                        </p:par>
                        <p:par>
                          <p:cTn id="56" fill="hold" nodeType="afterGroup">
                            <p:stCondLst>
                              <p:cond delay="22500"/>
                            </p:stCondLst>
                            <p:childTnLst>
                              <p:par>
                                <p:cTn id="57" presetID="35" presetClass="emph" presetSubtype="0" fill="hold" grpId="1" nodeType="afterEffect">
                                  <p:stCondLst>
                                    <p:cond delay="0"/>
                                  </p:stCondLst>
                                  <p:childTnLst>
                                    <p:anim calcmode="discrete" valueType="str">
                                      <p:cBhvr>
                                        <p:cTn id="58" dur="1000" fill="hold"/>
                                        <p:tgtEl>
                                          <p:spTgt spid="9227"/>
                                        </p:tgtEl>
                                        <p:attrNameLst>
                                          <p:attrName>style.visibility</p:attrName>
                                        </p:attrNameLst>
                                      </p:cBhvr>
                                      <p:tavLst>
                                        <p:tav tm="0">
                                          <p:val>
                                            <p:strVal val="hidden"/>
                                          </p:val>
                                        </p:tav>
                                        <p:tav tm="50000">
                                          <p:val>
                                            <p:strVal val="visible"/>
                                          </p:val>
                                        </p:tav>
                                      </p:tavLst>
                                    </p:anim>
                                  </p:childTnLst>
                                </p:cTn>
                              </p:par>
                              <p:par>
                                <p:cTn id="59" presetID="35" presetClass="emph" presetSubtype="0" fill="hold" grpId="1" nodeType="withEffect">
                                  <p:stCondLst>
                                    <p:cond delay="0"/>
                                  </p:stCondLst>
                                  <p:childTnLst>
                                    <p:anim calcmode="discrete" valueType="str">
                                      <p:cBhvr>
                                        <p:cTn id="60" dur="1000" fill="hold"/>
                                        <p:tgtEl>
                                          <p:spTgt spid="9228"/>
                                        </p:tgtEl>
                                        <p:attrNameLst>
                                          <p:attrName>style.visibility</p:attrName>
                                        </p:attrNameLst>
                                      </p:cBhvr>
                                      <p:tavLst>
                                        <p:tav tm="0">
                                          <p:val>
                                            <p:strVal val="hidden"/>
                                          </p:val>
                                        </p:tav>
                                        <p:tav tm="50000">
                                          <p:val>
                                            <p:strVal val="visible"/>
                                          </p:val>
                                        </p:tav>
                                      </p:tavLst>
                                    </p:anim>
                                  </p:childTnLst>
                                </p:cTn>
                              </p:par>
                              <p:par>
                                <p:cTn id="61" presetID="35" presetClass="emph" presetSubtype="0" fill="hold" grpId="1" nodeType="withEffect">
                                  <p:stCondLst>
                                    <p:cond delay="0"/>
                                  </p:stCondLst>
                                  <p:childTnLst>
                                    <p:anim calcmode="discrete" valueType="str">
                                      <p:cBhvr>
                                        <p:cTn id="62" dur="1000" fill="hold"/>
                                        <p:tgtEl>
                                          <p:spTgt spid="9232"/>
                                        </p:tgtEl>
                                        <p:attrNameLst>
                                          <p:attrName>style.visibility</p:attrName>
                                        </p:attrNameLst>
                                      </p:cBhvr>
                                      <p:tavLst>
                                        <p:tav tm="0">
                                          <p:val>
                                            <p:strVal val="hidden"/>
                                          </p:val>
                                        </p:tav>
                                        <p:tav tm="50000">
                                          <p:val>
                                            <p:strVal val="visible"/>
                                          </p:val>
                                        </p:tav>
                                      </p:tavLst>
                                    </p:anim>
                                  </p:childTnLst>
                                </p:cTn>
                              </p:par>
                              <p:par>
                                <p:cTn id="63" presetID="35" presetClass="emph" presetSubtype="0" fill="hold" grpId="1" nodeType="withEffect">
                                  <p:stCondLst>
                                    <p:cond delay="0"/>
                                  </p:stCondLst>
                                  <p:childTnLst>
                                    <p:anim calcmode="discrete" valueType="str">
                                      <p:cBhvr>
                                        <p:cTn id="64" dur="1000" fill="hold"/>
                                        <p:tgtEl>
                                          <p:spTgt spid="9225"/>
                                        </p:tgtEl>
                                        <p:attrNameLst>
                                          <p:attrName>style.visibility</p:attrName>
                                        </p:attrNameLst>
                                      </p:cBhvr>
                                      <p:tavLst>
                                        <p:tav tm="0">
                                          <p:val>
                                            <p:strVal val="hidden"/>
                                          </p:val>
                                        </p:tav>
                                        <p:tav tm="50000">
                                          <p:val>
                                            <p:strVal val="visible"/>
                                          </p:val>
                                        </p:tav>
                                      </p:tavLst>
                                    </p:anim>
                                  </p:childTnLst>
                                </p:cTn>
                              </p:par>
                              <p:par>
                                <p:cTn id="65" presetID="35" presetClass="emph" presetSubtype="0" fill="hold" grpId="1" nodeType="withEffect">
                                  <p:stCondLst>
                                    <p:cond delay="0"/>
                                  </p:stCondLst>
                                  <p:childTnLst>
                                    <p:anim calcmode="discrete" valueType="str">
                                      <p:cBhvr>
                                        <p:cTn id="66" dur="1000" fill="hold"/>
                                        <p:tgtEl>
                                          <p:spTgt spid="9226"/>
                                        </p:tgtEl>
                                        <p:attrNameLst>
                                          <p:attrName>style.visibility</p:attrName>
                                        </p:attrNameLst>
                                      </p:cBhvr>
                                      <p:tavLst>
                                        <p:tav tm="0">
                                          <p:val>
                                            <p:strVal val="hidden"/>
                                          </p:val>
                                        </p:tav>
                                        <p:tav tm="50000">
                                          <p:val>
                                            <p:strVal val="visible"/>
                                          </p:val>
                                        </p:tav>
                                      </p:tavLst>
                                    </p:anim>
                                  </p:childTnLst>
                                </p:cTn>
                              </p:par>
                              <p:par>
                                <p:cTn id="67" presetID="35" presetClass="emph" presetSubtype="0" fill="hold" grpId="1" nodeType="withEffect">
                                  <p:stCondLst>
                                    <p:cond delay="0"/>
                                  </p:stCondLst>
                                  <p:childTnLst>
                                    <p:anim calcmode="discrete" valueType="str">
                                      <p:cBhvr>
                                        <p:cTn id="68" dur="1000" fill="hold"/>
                                        <p:tgtEl>
                                          <p:spTgt spid="9233"/>
                                        </p:tgtEl>
                                        <p:attrNameLst>
                                          <p:attrName>style.visibility</p:attrName>
                                        </p:attrNameLst>
                                      </p:cBhvr>
                                      <p:tavLst>
                                        <p:tav tm="0">
                                          <p:val>
                                            <p:strVal val="hidden"/>
                                          </p:val>
                                        </p:tav>
                                        <p:tav tm="50000">
                                          <p:val>
                                            <p:strVal val="visible"/>
                                          </p:val>
                                        </p:tav>
                                      </p:tavLst>
                                    </p:anim>
                                  </p:childTnLst>
                                </p:cTn>
                              </p:par>
                              <p:par>
                                <p:cTn id="69" presetID="35" presetClass="emph" presetSubtype="0" fill="hold" grpId="1" nodeType="withEffect">
                                  <p:stCondLst>
                                    <p:cond delay="0"/>
                                  </p:stCondLst>
                                  <p:childTnLst>
                                    <p:anim calcmode="discrete" valueType="str">
                                      <p:cBhvr>
                                        <p:cTn id="70" dur="1000" fill="hold"/>
                                        <p:tgtEl>
                                          <p:spTgt spid="9230"/>
                                        </p:tgtEl>
                                        <p:attrNameLst>
                                          <p:attrName>style.visibility</p:attrName>
                                        </p:attrNameLst>
                                      </p:cBhvr>
                                      <p:tavLst>
                                        <p:tav tm="0">
                                          <p:val>
                                            <p:strVal val="hidden"/>
                                          </p:val>
                                        </p:tav>
                                        <p:tav tm="50000">
                                          <p:val>
                                            <p:strVal val="visible"/>
                                          </p:val>
                                        </p:tav>
                                      </p:tavLst>
                                    </p:anim>
                                  </p:childTnLst>
                                </p:cTn>
                              </p:par>
                              <p:par>
                                <p:cTn id="71" presetID="35" presetClass="emph" presetSubtype="0" fill="hold" grpId="1" nodeType="withEffect">
                                  <p:stCondLst>
                                    <p:cond delay="0"/>
                                  </p:stCondLst>
                                  <p:childTnLst>
                                    <p:anim calcmode="discrete" valueType="str">
                                      <p:cBhvr>
                                        <p:cTn id="72" dur="1000" fill="hold"/>
                                        <p:tgtEl>
                                          <p:spTgt spid="9229"/>
                                        </p:tgtEl>
                                        <p:attrNameLst>
                                          <p:attrName>style.visibility</p:attrName>
                                        </p:attrNameLst>
                                      </p:cBhvr>
                                      <p:tavLst>
                                        <p:tav tm="0">
                                          <p:val>
                                            <p:strVal val="hidden"/>
                                          </p:val>
                                        </p:tav>
                                        <p:tav tm="50000">
                                          <p:val>
                                            <p:strVal val="visible"/>
                                          </p:val>
                                        </p:tav>
                                      </p:tavLst>
                                    </p:anim>
                                  </p:childTnLst>
                                </p:cTn>
                              </p:par>
                              <p:par>
                                <p:cTn id="73" presetID="35" presetClass="emph" presetSubtype="0" fill="hold" grpId="1" nodeType="withEffect">
                                  <p:stCondLst>
                                    <p:cond delay="0"/>
                                  </p:stCondLst>
                                  <p:childTnLst>
                                    <p:anim calcmode="discrete" valueType="str">
                                      <p:cBhvr>
                                        <p:cTn id="74" dur="1000" fill="hold"/>
                                        <p:tgtEl>
                                          <p:spTgt spid="9231"/>
                                        </p:tgtEl>
                                        <p:attrNameLst>
                                          <p:attrName>style.visibility</p:attrName>
                                        </p:attrNameLst>
                                      </p:cBhvr>
                                      <p:tavLst>
                                        <p:tav tm="0">
                                          <p:val>
                                            <p:strVal val="hidden"/>
                                          </p:val>
                                        </p:tav>
                                        <p:tav tm="50000">
                                          <p:val>
                                            <p:strVal val="visible"/>
                                          </p:val>
                                        </p:tav>
                                      </p:tavLst>
                                    </p:anim>
                                  </p:childTnLst>
                                </p:cTn>
                              </p:par>
                              <p:par>
                                <p:cTn id="75" presetID="35" presetClass="emph" presetSubtype="0" fill="hold" grpId="1" nodeType="withEffect">
                                  <p:stCondLst>
                                    <p:cond delay="0"/>
                                  </p:stCondLst>
                                  <p:childTnLst>
                                    <p:anim calcmode="discrete" valueType="str">
                                      <p:cBhvr>
                                        <p:cTn id="76" dur="1000" fill="hold"/>
                                        <p:tgtEl>
                                          <p:spTgt spid="9224"/>
                                        </p:tgtEl>
                                        <p:attrNameLst>
                                          <p:attrName>style.visibility</p:attrName>
                                        </p:attrNameLst>
                                      </p:cBhvr>
                                      <p:tavLst>
                                        <p:tav tm="0">
                                          <p:val>
                                            <p:strVal val="hidden"/>
                                          </p:val>
                                        </p:tav>
                                        <p:tav tm="50000">
                                          <p:val>
                                            <p:strVal val="visible"/>
                                          </p:val>
                                        </p:tav>
                                      </p:tavLst>
                                    </p:anim>
                                  </p:childTnLst>
                                </p:cTn>
                              </p:par>
                              <p:par>
                                <p:cTn id="77" presetID="35" presetClass="emph" presetSubtype="0" fill="hold" grpId="1" nodeType="withEffect">
                                  <p:stCondLst>
                                    <p:cond delay="0"/>
                                  </p:stCondLst>
                                  <p:childTnLst>
                                    <p:anim calcmode="discrete" valueType="str">
                                      <p:cBhvr>
                                        <p:cTn id="78" dur="1000" fill="hold"/>
                                        <p:tgtEl>
                                          <p:spTgt spid="9223"/>
                                        </p:tgtEl>
                                        <p:attrNameLst>
                                          <p:attrName>style.visibility</p:attrName>
                                        </p:attrNameLst>
                                      </p:cBhvr>
                                      <p:tavLst>
                                        <p:tav tm="0">
                                          <p:val>
                                            <p:strVal val="hidden"/>
                                          </p:val>
                                        </p:tav>
                                        <p:tav tm="50000">
                                          <p:val>
                                            <p:strVal val="visible"/>
                                          </p:val>
                                        </p:tav>
                                      </p:tavLst>
                                    </p:anim>
                                  </p:childTnLst>
                                </p:cTn>
                              </p:par>
                              <p:par>
                                <p:cTn id="79" presetID="35" presetClass="emph" presetSubtype="0" fill="hold" grpId="1" nodeType="withEffect">
                                  <p:stCondLst>
                                    <p:cond delay="0"/>
                                  </p:stCondLst>
                                  <p:childTnLst>
                                    <p:anim calcmode="discrete" valueType="str">
                                      <p:cBhvr>
                                        <p:cTn id="80" dur="1000" fill="hold"/>
                                        <p:tgtEl>
                                          <p:spTgt spid="9234"/>
                                        </p:tgtEl>
                                        <p:attrNameLst>
                                          <p:attrName>style.visibility</p:attrName>
                                        </p:attrNameLst>
                                      </p:cBhvr>
                                      <p:tavLst>
                                        <p:tav tm="0">
                                          <p:val>
                                            <p:strVal val="hidden"/>
                                          </p:val>
                                        </p:tav>
                                        <p:tav tm="50000">
                                          <p:val>
                                            <p:strVal val="visible"/>
                                          </p:val>
                                        </p:tav>
                                      </p:tavLst>
                                    </p:anim>
                                  </p:childTnLst>
                                </p:cTn>
                              </p:par>
                            </p:childTnLst>
                          </p:cTn>
                        </p:par>
                        <p:par>
                          <p:cTn id="81" fill="hold" nodeType="afterGroup">
                            <p:stCondLst>
                              <p:cond delay="23500"/>
                            </p:stCondLst>
                            <p:childTnLst>
                              <p:par>
                                <p:cTn id="82" presetID="2" presetClass="entr" presetSubtype="1" fill="hold" grpId="0" nodeType="afterEffect">
                                  <p:stCondLst>
                                    <p:cond delay="5000"/>
                                  </p:stCondLst>
                                  <p:childTnLst>
                                    <p:set>
                                      <p:cBhvr>
                                        <p:cTn id="83" dur="1" fill="hold">
                                          <p:stCondLst>
                                            <p:cond delay="0"/>
                                          </p:stCondLst>
                                        </p:cTn>
                                        <p:tgtEl>
                                          <p:spTgt spid="9235"/>
                                        </p:tgtEl>
                                        <p:attrNameLst>
                                          <p:attrName>style.visibility</p:attrName>
                                        </p:attrNameLst>
                                      </p:cBhvr>
                                      <p:to>
                                        <p:strVal val="visible"/>
                                      </p:to>
                                    </p:set>
                                    <p:anim calcmode="lin" valueType="num">
                                      <p:cBhvr additive="base">
                                        <p:cTn id="84" dur="500" fill="hold"/>
                                        <p:tgtEl>
                                          <p:spTgt spid="9235"/>
                                        </p:tgtEl>
                                        <p:attrNameLst>
                                          <p:attrName>ppt_x</p:attrName>
                                        </p:attrNameLst>
                                      </p:cBhvr>
                                      <p:tavLst>
                                        <p:tav tm="0">
                                          <p:val>
                                            <p:strVal val="#ppt_x"/>
                                          </p:val>
                                        </p:tav>
                                        <p:tav tm="100000">
                                          <p:val>
                                            <p:strVal val="#ppt_x"/>
                                          </p:val>
                                        </p:tav>
                                      </p:tavLst>
                                    </p:anim>
                                    <p:anim calcmode="lin" valueType="num">
                                      <p:cBhvr additive="base">
                                        <p:cTn id="85" dur="500" fill="hold"/>
                                        <p:tgtEl>
                                          <p:spTgt spid="9235"/>
                                        </p:tgtEl>
                                        <p:attrNameLst>
                                          <p:attrName>ppt_y</p:attrName>
                                        </p:attrNameLst>
                                      </p:cBhvr>
                                      <p:tavLst>
                                        <p:tav tm="0">
                                          <p:val>
                                            <p:strVal val="0-#ppt_h/2"/>
                                          </p:val>
                                        </p:tav>
                                        <p:tav tm="100000">
                                          <p:val>
                                            <p:strVal val="#ppt_y"/>
                                          </p:val>
                                        </p:tav>
                                      </p:tavLst>
                                    </p:anim>
                                  </p:childTnLst>
                                </p:cTn>
                              </p:par>
                              <p:par>
                                <p:cTn id="86" presetID="10"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2" grpId="0"/>
      <p:bldP spid="9223" grpId="0" animBg="1"/>
      <p:bldP spid="9223" grpId="1" animBg="1"/>
      <p:bldP spid="9224" grpId="0" animBg="1"/>
      <p:bldP spid="9224" grpId="1" animBg="1"/>
      <p:bldP spid="9225" grpId="0" animBg="1"/>
      <p:bldP spid="9225" grpId="1" animBg="1"/>
      <p:bldP spid="9226" grpId="0" animBg="1"/>
      <p:bldP spid="9226" grpId="1" animBg="1"/>
      <p:bldP spid="9227" grpId="0" animBg="1"/>
      <p:bldP spid="9227" grpId="1" animBg="1"/>
      <p:bldP spid="9228" grpId="0" animBg="1"/>
      <p:bldP spid="9228" grpId="1" animBg="1"/>
      <p:bldP spid="9229" grpId="0" animBg="1"/>
      <p:bldP spid="9229" grpId="1" animBg="1"/>
      <p:bldP spid="9230" grpId="0" animBg="1"/>
      <p:bldP spid="9230" grpId="1" animBg="1"/>
      <p:bldP spid="9231" grpId="0" animBg="1"/>
      <p:bldP spid="9231" grpId="1" animBg="1"/>
      <p:bldP spid="9232" grpId="0" animBg="1"/>
      <p:bldP spid="9232" grpId="1" animBg="1"/>
      <p:bldP spid="9233" grpId="0" animBg="1"/>
      <p:bldP spid="9233" grpId="1" animBg="1"/>
      <p:bldP spid="9234" grpId="0" animBg="1"/>
      <p:bldP spid="9234" grpId="1" animBg="1"/>
      <p:bldP spid="9235"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TotalTime>
  <Words>2262</Words>
  <Application>Microsoft Office PowerPoint</Application>
  <PresentationFormat>On-screen Show (4:3)</PresentationFormat>
  <Paragraphs>227</Paragraphs>
  <Slides>42</Slides>
  <Notes>3</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.VnTime</vt:lpstr>
      <vt:lpstr>.VnTimeH</vt:lpstr>
      <vt:lpstr>Arial</vt:lpstr>
      <vt:lpstr>Calibri</vt:lpstr>
      <vt:lpstr>Cambria Math</vt:lpstr>
      <vt:lpstr>Times New Roman</vt:lpstr>
      <vt:lpstr>VNI-Times</vt:lpstr>
      <vt:lpstr>Wingdings</vt:lpstr>
      <vt:lpstr>Wingdings 2</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Khí quyển có vai trò vô cùng quan trọng với sự tồn tại và phát triển của sinh vật trên Trái đất, đồng thời nó cũng là lớp vỏ bảo vệ Trái đất</vt:lpstr>
      <vt:lpstr>Trong khí quyển tồn tại những chất khí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chứng tỏ sự tồn tại của áp suất khí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VAI TRÒ VÀ Ý NGHĨA CỦA BẦU KHÍ QUYỂN</vt:lpstr>
      <vt:lpstr>PowerPoint Presentation</vt:lpstr>
      <vt:lpstr>PowerPoint Presentation</vt:lpstr>
      <vt:lpstr>Khói từ các nhà máy, phương tiện giao thông, thuốc lá</vt:lpstr>
      <vt:lpstr>Đốt, chặt phá rừng bừa bãi</vt:lpstr>
      <vt:lpstr>Bầu khí quyển của Trái Đất ảnh hưởng rất lớn đến cuộc sống con người, vì mọi hoạt động của thời tiết đều diễn ra ở đây.</vt:lpstr>
      <vt:lpstr>PowerPoint Presentation</vt:lpstr>
      <vt:lpstr>PowerPoint Presentation</vt:lpstr>
      <vt:lpstr>PowerPoint Presentation</vt:lpstr>
      <vt:lpstr>PowerPoint Presentation</vt:lpstr>
    </vt:vector>
  </TitlesOfParts>
  <Company>sagotech.vn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HELLO</dc:creator>
  <cp:lastModifiedBy>Admin</cp:lastModifiedBy>
  <cp:revision>122</cp:revision>
  <dcterms:created xsi:type="dcterms:W3CDTF">2019-11-05T03:06:35Z</dcterms:created>
  <dcterms:modified xsi:type="dcterms:W3CDTF">2022-07-29T07:17:50Z</dcterms:modified>
</cp:coreProperties>
</file>